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74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7574226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png"/><Relationship Id="rId7"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1.png"/><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2274"/>
            <a:ext cx="14630400" cy="8229600"/>
          </a:xfrm>
          <a:prstGeom prst="rect">
            <a:avLst/>
          </a:prstGeom>
          <a:solidFill>
            <a:srgbClr val="00002E">
              <a:alpha val="75000"/>
            </a:srgbClr>
          </a:solidFill>
          <a:ln/>
        </p:spPr>
      </p:sp>
      <p:sp>
        <p:nvSpPr>
          <p:cNvPr id="10" name="Rectangle 2">
            <a:extLst>
              <a:ext uri="{FF2B5EF4-FFF2-40B4-BE49-F238E27FC236}">
                <a16:creationId xmlns:a16="http://schemas.microsoft.com/office/drawing/2014/main" id="{4C23A90C-2B3E-AB3E-B0FB-855F96E7C8F2}"/>
              </a:ext>
            </a:extLst>
          </p:cNvPr>
          <p:cNvSpPr>
            <a:spLocks noChangeArrowheads="1"/>
          </p:cNvSpPr>
          <p:nvPr/>
        </p:nvSpPr>
        <p:spPr bwMode="auto">
          <a:xfrm>
            <a:off x="2777547" y="663189"/>
            <a:ext cx="9075306" cy="16927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3400" b="1" i="0" u="none" strike="noStrike" cap="none" normalizeH="0" baseline="0" dirty="0">
                <a:ln>
                  <a:noFill/>
                </a:ln>
                <a:solidFill>
                  <a:schemeClr val="bg1"/>
                </a:solidFill>
                <a:effectLst/>
                <a:latin typeface="Nunito" pitchFamily="2" charset="0"/>
                <a:ea typeface="Times New Roman" panose="02020603050405020304" pitchFamily="18" charset="0"/>
                <a:cs typeface="Calibri" panose="020F0502020204030204" pitchFamily="34" charset="0"/>
              </a:rPr>
              <a:t>Presentation</a:t>
            </a:r>
            <a:endParaRPr kumimoji="0" lang="en-US" altLang="en-US" sz="3400" b="0" i="0" u="none" strike="noStrike" cap="none" normalizeH="0" baseline="0" dirty="0">
              <a:ln>
                <a:noFill/>
              </a:ln>
              <a:solidFill>
                <a:schemeClr val="bg1"/>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3400" b="1" i="0" u="none" strike="noStrike" cap="none" normalizeH="0" baseline="0" dirty="0">
                <a:ln>
                  <a:noFill/>
                </a:ln>
                <a:solidFill>
                  <a:schemeClr val="bg1"/>
                </a:solidFill>
                <a:effectLst/>
                <a:latin typeface="Nunito" pitchFamily="2" charset="0"/>
                <a:ea typeface="Times New Roman" panose="02020603050405020304" pitchFamily="18" charset="0"/>
                <a:cs typeface="Calibri" panose="020F0502020204030204" pitchFamily="34" charset="0"/>
              </a:rPr>
              <a:t>On</a:t>
            </a:r>
            <a:endParaRPr kumimoji="0" lang="en-US" altLang="en-US" sz="3400" b="0" i="0" u="none" strike="noStrike" cap="none" normalizeH="0" baseline="0" dirty="0">
              <a:ln>
                <a:noFill/>
              </a:ln>
              <a:solidFill>
                <a:schemeClr val="bg1"/>
              </a:solidFill>
              <a:effectLst/>
              <a:latin typeface="Nunito" pitchFamily="2" charset="0"/>
            </a:endParaRPr>
          </a:p>
          <a:p>
            <a:pPr marL="0" marR="0" lvl="0" indent="0" algn="ctr" defTabSz="914400" rtl="0" eaLnBrk="0" fontAlgn="base" latinLnBrk="0" hangingPunct="0">
              <a:lnSpc>
                <a:spcPct val="100000"/>
              </a:lnSpc>
              <a:spcBef>
                <a:spcPct val="0"/>
              </a:spcBef>
              <a:spcAft>
                <a:spcPct val="0"/>
              </a:spcAft>
              <a:buClrTx/>
              <a:buSzTx/>
              <a:buFontTx/>
              <a:buNone/>
              <a:tabLst/>
            </a:pPr>
            <a:r>
              <a:rPr lang="en-US" sz="3600" dirty="0">
                <a:solidFill>
                  <a:schemeClr val="bg1"/>
                </a:solidFill>
              </a:rPr>
              <a:t>Driver Assistance System for Collision Detection</a:t>
            </a:r>
            <a:endParaRPr kumimoji="0" lang="en-US" altLang="en-US" sz="3400" b="0" i="0" u="none" strike="noStrike" cap="none" normalizeH="0" baseline="0" dirty="0">
              <a:ln>
                <a:noFill/>
              </a:ln>
              <a:solidFill>
                <a:schemeClr val="bg1"/>
              </a:solidFill>
              <a:effectLst/>
              <a:latin typeface="Nunito" pitchFamily="2" charset="0"/>
            </a:endParaRPr>
          </a:p>
        </p:txBody>
      </p:sp>
      <p:pic>
        <p:nvPicPr>
          <p:cNvPr id="2049" name="image1.jpeg">
            <a:extLst>
              <a:ext uri="{FF2B5EF4-FFF2-40B4-BE49-F238E27FC236}">
                <a16:creationId xmlns:a16="http://schemas.microsoft.com/office/drawing/2014/main" id="{2A6EE4D7-5E89-8C1C-5858-3A573E3B1D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8130" y="2405431"/>
            <a:ext cx="3894137" cy="1095375"/>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3">
            <a:extLst>
              <a:ext uri="{FF2B5EF4-FFF2-40B4-BE49-F238E27FC236}">
                <a16:creationId xmlns:a16="http://schemas.microsoft.com/office/drawing/2014/main" id="{5C4A52AF-656D-ED1B-6875-E561F426C77D}"/>
              </a:ext>
            </a:extLst>
          </p:cNvPr>
          <p:cNvSpPr>
            <a:spLocks noChangeArrowheads="1"/>
          </p:cNvSpPr>
          <p:nvPr/>
        </p:nvSpPr>
        <p:spPr bwMode="auto">
          <a:xfrm>
            <a:off x="0" y="1543621"/>
            <a:ext cx="184731" cy="538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100" b="0" i="0" u="none" strike="noStrike" cap="none" normalizeH="0" baseline="0">
                <a:ln>
                  <a:noFill/>
                </a:ln>
                <a:solidFill>
                  <a:schemeClr val="bg1"/>
                </a:solidFill>
                <a:effectLst/>
                <a:latin typeface="Arial" panose="020B0604020202020204" pitchFamily="34" charset="0"/>
                <a:ea typeface="Times New Roman" panose="02020603050405020304" pitchFamily="18" charset="0"/>
              </a:rPr>
            </a:br>
            <a:endParaRPr kumimoji="0" lang="en-US" altLang="en-US" sz="1800" b="0" i="0" u="none" strike="noStrike" cap="none" normalizeH="0" baseline="0">
              <a:ln>
                <a:noFill/>
              </a:ln>
              <a:solidFill>
                <a:schemeClr val="bg1"/>
              </a:solidFill>
              <a:effectLst/>
              <a:latin typeface="Arial" panose="020B0604020202020204" pitchFamily="34" charset="0"/>
            </a:endParaRPr>
          </a:p>
        </p:txBody>
      </p:sp>
      <p:sp>
        <p:nvSpPr>
          <p:cNvPr id="13" name="TextBox 12">
            <a:extLst>
              <a:ext uri="{FF2B5EF4-FFF2-40B4-BE49-F238E27FC236}">
                <a16:creationId xmlns:a16="http://schemas.microsoft.com/office/drawing/2014/main" id="{FC3B1BE7-102E-10F2-4851-74F42DBAEADE}"/>
              </a:ext>
            </a:extLst>
          </p:cNvPr>
          <p:cNvSpPr txBox="1"/>
          <p:nvPr/>
        </p:nvSpPr>
        <p:spPr>
          <a:xfrm>
            <a:off x="152398" y="3651683"/>
            <a:ext cx="14325600" cy="1783565"/>
          </a:xfrm>
          <a:prstGeom prst="rect">
            <a:avLst/>
          </a:prstGeom>
          <a:noFill/>
        </p:spPr>
        <p:txBody>
          <a:bodyPr wrap="square">
            <a:spAutoFit/>
          </a:bodyPr>
          <a:lstStyle/>
          <a:p>
            <a:pPr marL="768985" marR="873125" algn="ctr">
              <a:lnSpc>
                <a:spcPct val="107000"/>
              </a:lnSpc>
              <a:spcAft>
                <a:spcPts val="0"/>
              </a:spcAft>
            </a:pPr>
            <a:r>
              <a:rPr lang="en-US" sz="3500" b="1" dirty="0">
                <a:solidFill>
                  <a:schemeClr val="bg1"/>
                </a:solidFill>
                <a:effectLst/>
                <a:latin typeface="Nunito" pitchFamily="2" charset="0"/>
                <a:ea typeface="Calibri" panose="020F0502020204030204" pitchFamily="34" charset="0"/>
              </a:rPr>
              <a:t>PG-Diploma</a:t>
            </a:r>
            <a:r>
              <a:rPr lang="en-US" sz="3500" b="1" spc="-30" dirty="0">
                <a:solidFill>
                  <a:schemeClr val="bg1"/>
                </a:solidFill>
                <a:effectLst/>
                <a:latin typeface="Nunito" pitchFamily="2" charset="0"/>
                <a:ea typeface="Calibri" panose="020F0502020204030204" pitchFamily="34" charset="0"/>
              </a:rPr>
              <a:t> </a:t>
            </a:r>
            <a:r>
              <a:rPr lang="en-US" sz="3500" b="1" dirty="0">
                <a:solidFill>
                  <a:schemeClr val="bg1"/>
                </a:solidFill>
                <a:effectLst/>
                <a:latin typeface="Nunito" pitchFamily="2" charset="0"/>
                <a:ea typeface="Calibri" panose="020F0502020204030204" pitchFamily="34" charset="0"/>
              </a:rPr>
              <a:t>in</a:t>
            </a:r>
            <a:r>
              <a:rPr lang="en-US" sz="3500" b="1" spc="-60" dirty="0">
                <a:solidFill>
                  <a:schemeClr val="bg1"/>
                </a:solidFill>
                <a:effectLst/>
                <a:latin typeface="Nunito" pitchFamily="2" charset="0"/>
                <a:ea typeface="Calibri" panose="020F0502020204030204" pitchFamily="34" charset="0"/>
              </a:rPr>
              <a:t> </a:t>
            </a:r>
            <a:r>
              <a:rPr lang="en-US" sz="3500" b="1" dirty="0">
                <a:solidFill>
                  <a:schemeClr val="bg1"/>
                </a:solidFill>
                <a:effectLst/>
                <a:latin typeface="Nunito" pitchFamily="2" charset="0"/>
                <a:ea typeface="Calibri" panose="020F0502020204030204" pitchFamily="34" charset="0"/>
              </a:rPr>
              <a:t>Embedded</a:t>
            </a:r>
            <a:r>
              <a:rPr lang="en-US" sz="3500" b="1" spc="-50" dirty="0">
                <a:solidFill>
                  <a:schemeClr val="bg1"/>
                </a:solidFill>
                <a:effectLst/>
                <a:latin typeface="Nunito" pitchFamily="2" charset="0"/>
                <a:ea typeface="Calibri" panose="020F0502020204030204" pitchFamily="34" charset="0"/>
              </a:rPr>
              <a:t> </a:t>
            </a:r>
            <a:r>
              <a:rPr lang="en-US" sz="3500" b="1" dirty="0">
                <a:solidFill>
                  <a:schemeClr val="bg1"/>
                </a:solidFill>
                <a:effectLst/>
                <a:latin typeface="Nunito" pitchFamily="2" charset="0"/>
                <a:ea typeface="Calibri" panose="020F0502020204030204" pitchFamily="34" charset="0"/>
              </a:rPr>
              <a:t>Systems</a:t>
            </a:r>
            <a:r>
              <a:rPr lang="en-US" sz="3500" b="1" spc="-35" dirty="0">
                <a:solidFill>
                  <a:schemeClr val="bg1"/>
                </a:solidFill>
                <a:effectLst/>
                <a:latin typeface="Nunito" pitchFamily="2" charset="0"/>
                <a:ea typeface="Calibri" panose="020F0502020204030204" pitchFamily="34" charset="0"/>
              </a:rPr>
              <a:t> </a:t>
            </a:r>
            <a:r>
              <a:rPr lang="en-US" sz="3500" b="1" dirty="0">
                <a:solidFill>
                  <a:schemeClr val="bg1"/>
                </a:solidFill>
                <a:effectLst/>
                <a:latin typeface="Nunito" pitchFamily="2" charset="0"/>
                <a:ea typeface="Calibri" panose="020F0502020204030204" pitchFamily="34" charset="0"/>
              </a:rPr>
              <a:t>and</a:t>
            </a:r>
            <a:r>
              <a:rPr lang="en-US" sz="3500" b="1" spc="-35" dirty="0">
                <a:solidFill>
                  <a:schemeClr val="bg1"/>
                </a:solidFill>
                <a:effectLst/>
                <a:latin typeface="Nunito" pitchFamily="2" charset="0"/>
                <a:ea typeface="Calibri" panose="020F0502020204030204" pitchFamily="34" charset="0"/>
              </a:rPr>
              <a:t> </a:t>
            </a:r>
            <a:r>
              <a:rPr lang="en-US" sz="3500" b="1" dirty="0">
                <a:solidFill>
                  <a:schemeClr val="bg1"/>
                </a:solidFill>
                <a:effectLst/>
                <a:latin typeface="Nunito" pitchFamily="2" charset="0"/>
                <a:ea typeface="Calibri" panose="020F0502020204030204" pitchFamily="34" charset="0"/>
              </a:rPr>
              <a:t>Design</a:t>
            </a:r>
            <a:endParaRPr lang="en-IN" sz="3500" b="1" dirty="0">
              <a:solidFill>
                <a:schemeClr val="bg1"/>
              </a:solidFill>
              <a:effectLst/>
              <a:latin typeface="Nunito" pitchFamily="2" charset="0"/>
              <a:ea typeface="Calibri" panose="020F0502020204030204" pitchFamily="34" charset="0"/>
            </a:endParaRPr>
          </a:p>
          <a:p>
            <a:pPr marL="768985" marR="873125" algn="ctr">
              <a:lnSpc>
                <a:spcPct val="107000"/>
              </a:lnSpc>
              <a:spcAft>
                <a:spcPts val="0"/>
              </a:spcAft>
            </a:pPr>
            <a:r>
              <a:rPr lang="en-US" sz="3500" b="1" dirty="0">
                <a:solidFill>
                  <a:schemeClr val="bg1"/>
                </a:solidFill>
                <a:effectLst/>
                <a:latin typeface="Nunito" pitchFamily="2" charset="0"/>
                <a:ea typeface="Calibri" panose="020F0502020204030204" pitchFamily="34" charset="0"/>
              </a:rPr>
              <a:t>(PG-DESD)</a:t>
            </a:r>
            <a:endParaRPr lang="en-IN" sz="3500" b="1" dirty="0">
              <a:solidFill>
                <a:schemeClr val="bg1"/>
              </a:solidFill>
              <a:effectLst/>
              <a:latin typeface="Nunito" pitchFamily="2" charset="0"/>
              <a:ea typeface="Calibri" panose="020F0502020204030204" pitchFamily="34" charset="0"/>
            </a:endParaRPr>
          </a:p>
          <a:p>
            <a:pPr algn="ctr">
              <a:spcBef>
                <a:spcPts val="5"/>
              </a:spcBef>
            </a:pPr>
            <a:r>
              <a:rPr lang="en-US" sz="3500" b="1" dirty="0">
                <a:solidFill>
                  <a:schemeClr val="bg1"/>
                </a:solidFill>
                <a:effectLst/>
                <a:latin typeface="Nunito" pitchFamily="2" charset="0"/>
                <a:ea typeface="Times New Roman" panose="02020603050405020304" pitchFamily="18" charset="0"/>
                <a:cs typeface="Times New Roman" panose="02020603050405020304" pitchFamily="18" charset="0"/>
              </a:rPr>
              <a:t>C-DAC,</a:t>
            </a:r>
            <a:r>
              <a:rPr lang="en-US" sz="3500" b="1" spc="-45" dirty="0">
                <a:solidFill>
                  <a:schemeClr val="bg1"/>
                </a:solidFill>
                <a:effectLst/>
                <a:latin typeface="Nunito" pitchFamily="2" charset="0"/>
                <a:ea typeface="Times New Roman" panose="02020603050405020304" pitchFamily="18" charset="0"/>
                <a:cs typeface="Times New Roman" panose="02020603050405020304" pitchFamily="18" charset="0"/>
              </a:rPr>
              <a:t> </a:t>
            </a:r>
            <a:r>
              <a:rPr lang="en-US" sz="3500" b="1" dirty="0">
                <a:solidFill>
                  <a:schemeClr val="bg1"/>
                </a:solidFill>
                <a:effectLst/>
                <a:latin typeface="Nunito" pitchFamily="2" charset="0"/>
                <a:ea typeface="Times New Roman" panose="02020603050405020304" pitchFamily="18" charset="0"/>
                <a:cs typeface="Times New Roman" panose="02020603050405020304" pitchFamily="18" charset="0"/>
              </a:rPr>
              <a:t>ACTS</a:t>
            </a:r>
            <a:r>
              <a:rPr lang="en-US" sz="3500" b="1" spc="-25" dirty="0">
                <a:solidFill>
                  <a:schemeClr val="bg1"/>
                </a:solidFill>
                <a:effectLst/>
                <a:latin typeface="Nunito" pitchFamily="2" charset="0"/>
                <a:ea typeface="Times New Roman" panose="02020603050405020304" pitchFamily="18" charset="0"/>
                <a:cs typeface="Times New Roman" panose="02020603050405020304" pitchFamily="18" charset="0"/>
              </a:rPr>
              <a:t> </a:t>
            </a:r>
            <a:r>
              <a:rPr lang="en-US" sz="3500" b="1" dirty="0">
                <a:solidFill>
                  <a:schemeClr val="bg1"/>
                </a:solidFill>
                <a:effectLst/>
                <a:latin typeface="Nunito" pitchFamily="2" charset="0"/>
                <a:ea typeface="Times New Roman" panose="02020603050405020304" pitchFamily="18" charset="0"/>
                <a:cs typeface="Times New Roman" panose="02020603050405020304" pitchFamily="18" charset="0"/>
              </a:rPr>
              <a:t>(Pune)</a:t>
            </a:r>
            <a:endParaRPr lang="en-IN" sz="3500" dirty="0">
              <a:solidFill>
                <a:schemeClr val="bg1"/>
              </a:solidFill>
              <a:effectLst/>
              <a:latin typeface="Nunito" pitchFamily="2" charset="0"/>
              <a:ea typeface="Times New Roman" panose="02020603050405020304" pitchFamily="18" charset="0"/>
            </a:endParaRPr>
          </a:p>
        </p:txBody>
      </p:sp>
      <p:sp>
        <p:nvSpPr>
          <p:cNvPr id="14" name="TextBox 13">
            <a:extLst>
              <a:ext uri="{FF2B5EF4-FFF2-40B4-BE49-F238E27FC236}">
                <a16:creationId xmlns:a16="http://schemas.microsoft.com/office/drawing/2014/main" id="{FE7E50D0-E7EF-D3CD-8CF2-3D958927C373}"/>
              </a:ext>
            </a:extLst>
          </p:cNvPr>
          <p:cNvSpPr txBox="1"/>
          <p:nvPr/>
        </p:nvSpPr>
        <p:spPr>
          <a:xfrm>
            <a:off x="361950" y="5903625"/>
            <a:ext cx="4038600" cy="861774"/>
          </a:xfrm>
          <a:prstGeom prst="rect">
            <a:avLst/>
          </a:prstGeom>
          <a:noFill/>
        </p:spPr>
        <p:txBody>
          <a:bodyPr wrap="square" rtlCol="0">
            <a:spAutoFit/>
          </a:bodyPr>
          <a:lstStyle/>
          <a:p>
            <a:r>
              <a:rPr lang="en-IN" sz="2500" dirty="0">
                <a:solidFill>
                  <a:schemeClr val="bg1"/>
                </a:solidFill>
                <a:latin typeface="Nunito" pitchFamily="2" charset="0"/>
              </a:rPr>
              <a:t>Guided By: </a:t>
            </a:r>
          </a:p>
          <a:p>
            <a:r>
              <a:rPr lang="en-IN" sz="2500" dirty="0">
                <a:solidFill>
                  <a:schemeClr val="bg1"/>
                </a:solidFill>
                <a:latin typeface="Nunito" pitchFamily="2" charset="0"/>
              </a:rPr>
              <a:t> Mr. Bhupendra S.</a:t>
            </a:r>
          </a:p>
        </p:txBody>
      </p:sp>
      <p:sp>
        <p:nvSpPr>
          <p:cNvPr id="15" name="TextBox 14">
            <a:extLst>
              <a:ext uri="{FF2B5EF4-FFF2-40B4-BE49-F238E27FC236}">
                <a16:creationId xmlns:a16="http://schemas.microsoft.com/office/drawing/2014/main" id="{77303A29-E302-A74B-7DFB-D2B67A373C3F}"/>
              </a:ext>
            </a:extLst>
          </p:cNvPr>
          <p:cNvSpPr txBox="1"/>
          <p:nvPr/>
        </p:nvSpPr>
        <p:spPr>
          <a:xfrm>
            <a:off x="9338468" y="5903625"/>
            <a:ext cx="5215731" cy="2015936"/>
          </a:xfrm>
          <a:prstGeom prst="rect">
            <a:avLst/>
          </a:prstGeom>
          <a:noFill/>
        </p:spPr>
        <p:txBody>
          <a:bodyPr wrap="square" rtlCol="0">
            <a:spAutoFit/>
          </a:bodyPr>
          <a:lstStyle/>
          <a:p>
            <a:r>
              <a:rPr lang="en-IN" sz="2500" dirty="0">
                <a:solidFill>
                  <a:schemeClr val="bg1"/>
                </a:solidFill>
                <a:latin typeface="Nunito" pitchFamily="2" charset="0"/>
              </a:rPr>
              <a:t>Submitted By:</a:t>
            </a:r>
          </a:p>
          <a:p>
            <a:r>
              <a:rPr lang="en-IN" sz="2500" dirty="0">
                <a:solidFill>
                  <a:schemeClr val="bg1"/>
                </a:solidFill>
                <a:latin typeface="Nunito" pitchFamily="2" charset="0"/>
              </a:rPr>
              <a:t>Karan Solanki (240340130023)</a:t>
            </a:r>
          </a:p>
          <a:p>
            <a:r>
              <a:rPr lang="en-IN" sz="2500" dirty="0">
                <a:solidFill>
                  <a:schemeClr val="bg1"/>
                </a:solidFill>
                <a:latin typeface="Nunito" pitchFamily="2" charset="0"/>
              </a:rPr>
              <a:t>Lalit Deshpande (240340130028)</a:t>
            </a:r>
          </a:p>
          <a:p>
            <a:r>
              <a:rPr lang="en-IN" sz="2500" dirty="0">
                <a:solidFill>
                  <a:schemeClr val="bg1"/>
                </a:solidFill>
                <a:latin typeface="Nunito" pitchFamily="2" charset="0"/>
              </a:rPr>
              <a:t>Onkar Chougale (240340130031)</a:t>
            </a:r>
          </a:p>
          <a:p>
            <a:r>
              <a:rPr lang="en-IN" sz="2500" dirty="0">
                <a:solidFill>
                  <a:schemeClr val="bg1"/>
                </a:solidFill>
                <a:latin typeface="Nunito" pitchFamily="2" charset="0"/>
              </a:rPr>
              <a:t>Prasad Kulkarni (240340130035)</a:t>
            </a:r>
          </a:p>
        </p:txBody>
      </p:sp>
    </p:spTree>
    <p:extLst>
      <p:ext uri="{BB962C8B-B14F-4D97-AF65-F5344CB8AC3E}">
        <p14:creationId xmlns:p14="http://schemas.microsoft.com/office/powerpoint/2010/main" val="27093696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837724" y="907971"/>
            <a:ext cx="8243649" cy="704017"/>
          </a:xfrm>
          <a:prstGeom prst="rect">
            <a:avLst/>
          </a:prstGeom>
          <a:noFill/>
          <a:ln/>
        </p:spPr>
        <p:txBody>
          <a:bodyPr wrap="none" rtlCol="0" anchor="t"/>
          <a:lstStyle/>
          <a:p>
            <a:pPr marL="0" indent="0">
              <a:lnSpc>
                <a:spcPts val="5544"/>
              </a:lnSpc>
              <a:buNone/>
            </a:pPr>
            <a:r>
              <a:rPr lang="en-US" sz="4435" b="1" dirty="0">
                <a:solidFill>
                  <a:srgbClr val="FFFFFF"/>
                </a:solidFill>
                <a:latin typeface="Nunito" pitchFamily="34" charset="0"/>
                <a:ea typeface="Nunito" pitchFamily="34" charset="-122"/>
                <a:cs typeface="Nunito" pitchFamily="34" charset="-120"/>
              </a:rPr>
              <a:t>System Architecture and Design</a:t>
            </a:r>
            <a:endParaRPr lang="en-US" sz="4435" dirty="0"/>
          </a:p>
        </p:txBody>
      </p:sp>
      <p:pic>
        <p:nvPicPr>
          <p:cNvPr id="5" name="Image 1" descr="preencoded.png"/>
          <p:cNvPicPr>
            <a:picLocks noChangeAspect="1"/>
          </p:cNvPicPr>
          <p:nvPr/>
        </p:nvPicPr>
        <p:blipFill>
          <a:blip r:embed="rId4"/>
          <a:stretch>
            <a:fillRect/>
          </a:stretch>
        </p:blipFill>
        <p:spPr>
          <a:xfrm>
            <a:off x="837724" y="2090738"/>
            <a:ext cx="4078962" cy="2520910"/>
          </a:xfrm>
          <a:prstGeom prst="rect">
            <a:avLst/>
          </a:prstGeom>
        </p:spPr>
      </p:pic>
      <p:sp>
        <p:nvSpPr>
          <p:cNvPr id="6" name="Text 2"/>
          <p:cNvSpPr/>
          <p:nvPr/>
        </p:nvSpPr>
        <p:spPr>
          <a:xfrm>
            <a:off x="837724" y="4910852"/>
            <a:ext cx="2816185" cy="351949"/>
          </a:xfrm>
          <a:prstGeom prst="rect">
            <a:avLst/>
          </a:prstGeom>
          <a:noFill/>
          <a:ln/>
        </p:spPr>
        <p:txBody>
          <a:bodyPr wrap="none" rtlCol="0" anchor="t"/>
          <a:lstStyle/>
          <a:p>
            <a:pPr marL="0" indent="0" algn="l">
              <a:lnSpc>
                <a:spcPts val="2772"/>
              </a:lnSpc>
              <a:buNone/>
            </a:pPr>
            <a:r>
              <a:rPr lang="en-US" sz="2218" b="1" dirty="0">
                <a:solidFill>
                  <a:srgbClr val="FFFFFF"/>
                </a:solidFill>
                <a:latin typeface="Nunito" pitchFamily="34" charset="0"/>
                <a:ea typeface="Nunito" pitchFamily="34" charset="-122"/>
                <a:cs typeface="Nunito" pitchFamily="34" charset="-120"/>
              </a:rPr>
              <a:t>Sensor Layer</a:t>
            </a:r>
            <a:endParaRPr lang="en-US" sz="2218" dirty="0"/>
          </a:p>
        </p:txBody>
      </p:sp>
      <p:sp>
        <p:nvSpPr>
          <p:cNvPr id="7" name="Text 3"/>
          <p:cNvSpPr/>
          <p:nvPr/>
        </p:nvSpPr>
        <p:spPr>
          <a:xfrm>
            <a:off x="837724" y="5406390"/>
            <a:ext cx="4078962" cy="1149072"/>
          </a:xfrm>
          <a:prstGeom prst="rect">
            <a:avLst/>
          </a:prstGeom>
          <a:noFill/>
          <a:ln/>
        </p:spPr>
        <p:txBody>
          <a:bodyPr wrap="square" rtlCol="0" anchor="t"/>
          <a:lstStyle/>
          <a:p>
            <a:pPr marL="0" indent="0" algn="l">
              <a:lnSpc>
                <a:spcPts val="3016"/>
              </a:lnSpc>
              <a:buNone/>
            </a:pPr>
            <a:r>
              <a:rPr lang="en-US" sz="1885" dirty="0">
                <a:solidFill>
                  <a:srgbClr val="FFFFFF"/>
                </a:solidFill>
                <a:latin typeface="PT Sans" pitchFamily="34" charset="0"/>
                <a:ea typeface="PT Sans" pitchFamily="34" charset="-122"/>
                <a:cs typeface="PT Sans" pitchFamily="34" charset="-120"/>
              </a:rPr>
              <a:t>The sensor layer comprises ultrasonic sensors that acquire distance information about nearby objects.</a:t>
            </a:r>
            <a:endParaRPr lang="en-US" sz="1885" dirty="0"/>
          </a:p>
        </p:txBody>
      </p:sp>
      <p:pic>
        <p:nvPicPr>
          <p:cNvPr id="8" name="Image 2" descr="preencoded.png"/>
          <p:cNvPicPr>
            <a:picLocks noChangeAspect="1"/>
          </p:cNvPicPr>
          <p:nvPr/>
        </p:nvPicPr>
        <p:blipFill>
          <a:blip r:embed="rId5"/>
          <a:stretch>
            <a:fillRect/>
          </a:stretch>
        </p:blipFill>
        <p:spPr>
          <a:xfrm>
            <a:off x="5275659" y="2090738"/>
            <a:ext cx="4078962" cy="2520910"/>
          </a:xfrm>
          <a:prstGeom prst="rect">
            <a:avLst/>
          </a:prstGeom>
        </p:spPr>
      </p:pic>
      <p:sp>
        <p:nvSpPr>
          <p:cNvPr id="9" name="Text 4"/>
          <p:cNvSpPr/>
          <p:nvPr/>
        </p:nvSpPr>
        <p:spPr>
          <a:xfrm>
            <a:off x="5275659" y="4910852"/>
            <a:ext cx="2816185" cy="351949"/>
          </a:xfrm>
          <a:prstGeom prst="rect">
            <a:avLst/>
          </a:prstGeom>
          <a:noFill/>
          <a:ln/>
        </p:spPr>
        <p:txBody>
          <a:bodyPr wrap="none" rtlCol="0" anchor="t"/>
          <a:lstStyle/>
          <a:p>
            <a:pPr marL="0" indent="0" algn="l">
              <a:lnSpc>
                <a:spcPts val="2772"/>
              </a:lnSpc>
              <a:buNone/>
            </a:pPr>
            <a:r>
              <a:rPr lang="en-US" sz="2218" b="1" dirty="0">
                <a:solidFill>
                  <a:srgbClr val="FFFFFF"/>
                </a:solidFill>
                <a:latin typeface="Nunito" pitchFamily="34" charset="0"/>
                <a:ea typeface="Nunito" pitchFamily="34" charset="-122"/>
                <a:cs typeface="Nunito" pitchFamily="34" charset="-120"/>
              </a:rPr>
              <a:t>Processing Layer</a:t>
            </a:r>
            <a:endParaRPr lang="en-US" sz="2218" dirty="0"/>
          </a:p>
        </p:txBody>
      </p:sp>
      <p:sp>
        <p:nvSpPr>
          <p:cNvPr id="10" name="Text 5"/>
          <p:cNvSpPr/>
          <p:nvPr/>
        </p:nvSpPr>
        <p:spPr>
          <a:xfrm>
            <a:off x="5275659" y="5406390"/>
            <a:ext cx="4078962" cy="1915120"/>
          </a:xfrm>
          <a:prstGeom prst="rect">
            <a:avLst/>
          </a:prstGeom>
          <a:noFill/>
          <a:ln/>
        </p:spPr>
        <p:txBody>
          <a:bodyPr wrap="square" rtlCol="0" anchor="t"/>
          <a:lstStyle/>
          <a:p>
            <a:pPr marL="0" indent="0" algn="l">
              <a:lnSpc>
                <a:spcPts val="3016"/>
              </a:lnSpc>
              <a:buNone/>
            </a:pPr>
            <a:r>
              <a:rPr lang="en-US" sz="1885" dirty="0">
                <a:solidFill>
                  <a:srgbClr val="FFFFFF"/>
                </a:solidFill>
                <a:latin typeface="PT Sans" pitchFamily="34" charset="0"/>
                <a:ea typeface="PT Sans" pitchFamily="34" charset="-122"/>
                <a:cs typeface="PT Sans" pitchFamily="34" charset="-120"/>
              </a:rPr>
              <a:t>The processing layer, based on the STM32F407VGT6 microcontroller, handles sensor data processing, collision detection, and alert generation.</a:t>
            </a:r>
            <a:endParaRPr lang="en-US" sz="1885" dirty="0"/>
          </a:p>
        </p:txBody>
      </p:sp>
      <p:pic>
        <p:nvPicPr>
          <p:cNvPr id="11" name="Image 3" descr="preencoded.png"/>
          <p:cNvPicPr>
            <a:picLocks noChangeAspect="1"/>
          </p:cNvPicPr>
          <p:nvPr/>
        </p:nvPicPr>
        <p:blipFill>
          <a:blip r:embed="rId6"/>
          <a:stretch>
            <a:fillRect/>
          </a:stretch>
        </p:blipFill>
        <p:spPr>
          <a:xfrm>
            <a:off x="9713595" y="2090738"/>
            <a:ext cx="4079081" cy="2521029"/>
          </a:xfrm>
          <a:prstGeom prst="rect">
            <a:avLst/>
          </a:prstGeom>
        </p:spPr>
      </p:pic>
      <p:sp>
        <p:nvSpPr>
          <p:cNvPr id="12" name="Text 6"/>
          <p:cNvSpPr/>
          <p:nvPr/>
        </p:nvSpPr>
        <p:spPr>
          <a:xfrm>
            <a:off x="9713595" y="4910971"/>
            <a:ext cx="2816185" cy="351949"/>
          </a:xfrm>
          <a:prstGeom prst="rect">
            <a:avLst/>
          </a:prstGeom>
          <a:noFill/>
          <a:ln/>
        </p:spPr>
        <p:txBody>
          <a:bodyPr wrap="none" rtlCol="0" anchor="t"/>
          <a:lstStyle/>
          <a:p>
            <a:pPr marL="0" indent="0" algn="l">
              <a:lnSpc>
                <a:spcPts val="2772"/>
              </a:lnSpc>
              <a:buNone/>
            </a:pPr>
            <a:r>
              <a:rPr lang="en-US" sz="2218" b="1" dirty="0">
                <a:solidFill>
                  <a:srgbClr val="FFFFFF"/>
                </a:solidFill>
                <a:latin typeface="Nunito" pitchFamily="34" charset="0"/>
                <a:ea typeface="Nunito" pitchFamily="34" charset="-122"/>
                <a:cs typeface="Nunito" pitchFamily="34" charset="-120"/>
              </a:rPr>
              <a:t>Warning Layer</a:t>
            </a:r>
            <a:endParaRPr lang="en-US" sz="2218" dirty="0"/>
          </a:p>
        </p:txBody>
      </p:sp>
      <p:sp>
        <p:nvSpPr>
          <p:cNvPr id="13" name="Text 7"/>
          <p:cNvSpPr/>
          <p:nvPr/>
        </p:nvSpPr>
        <p:spPr>
          <a:xfrm>
            <a:off x="9713595" y="5406509"/>
            <a:ext cx="4079081" cy="1532096"/>
          </a:xfrm>
          <a:prstGeom prst="rect">
            <a:avLst/>
          </a:prstGeom>
          <a:noFill/>
          <a:ln/>
        </p:spPr>
        <p:txBody>
          <a:bodyPr wrap="square" rtlCol="0" anchor="t"/>
          <a:lstStyle/>
          <a:p>
            <a:pPr marL="0" indent="0" algn="l">
              <a:lnSpc>
                <a:spcPts val="3016"/>
              </a:lnSpc>
              <a:buNone/>
            </a:pPr>
            <a:r>
              <a:rPr lang="en-US" sz="1885" dirty="0">
                <a:solidFill>
                  <a:srgbClr val="FFFFFF"/>
                </a:solidFill>
                <a:latin typeface="PT Sans" pitchFamily="34" charset="0"/>
                <a:ea typeface="PT Sans" pitchFamily="34" charset="-122"/>
                <a:cs typeface="PT Sans" pitchFamily="34" charset="-120"/>
              </a:rPr>
              <a:t>The warning layer includes the LCD display and buzzer, responsible for providing visual and auditory warnings to the driver.</a:t>
            </a:r>
            <a:endParaRPr lang="en-US" sz="1885"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01889" y="2457926"/>
            <a:ext cx="4970621" cy="3313748"/>
          </a:xfrm>
          <a:prstGeom prst="rect">
            <a:avLst/>
          </a:prstGeom>
        </p:spPr>
      </p:pic>
      <p:sp>
        <p:nvSpPr>
          <p:cNvPr id="6" name="Text 1"/>
          <p:cNvSpPr/>
          <p:nvPr/>
        </p:nvSpPr>
        <p:spPr>
          <a:xfrm>
            <a:off x="722114" y="1200983"/>
            <a:ext cx="6877407" cy="606862"/>
          </a:xfrm>
          <a:prstGeom prst="rect">
            <a:avLst/>
          </a:prstGeom>
          <a:noFill/>
          <a:ln/>
        </p:spPr>
        <p:txBody>
          <a:bodyPr wrap="none" rtlCol="0" anchor="t"/>
          <a:lstStyle/>
          <a:p>
            <a:pPr marL="0" indent="0">
              <a:lnSpc>
                <a:spcPts val="4778"/>
              </a:lnSpc>
              <a:buNone/>
            </a:pPr>
            <a:r>
              <a:rPr lang="en-US" sz="3823" b="1" dirty="0">
                <a:solidFill>
                  <a:srgbClr val="FFFFFF"/>
                </a:solidFill>
                <a:latin typeface="Nunito" pitchFamily="34" charset="0"/>
                <a:ea typeface="Nunito" pitchFamily="34" charset="-122"/>
                <a:cs typeface="Nunito" pitchFamily="34" charset="-120"/>
              </a:rPr>
              <a:t>Outcomes and Future Potential</a:t>
            </a:r>
            <a:endParaRPr lang="en-US" sz="3823" dirty="0"/>
          </a:p>
        </p:txBody>
      </p:sp>
      <p:sp>
        <p:nvSpPr>
          <p:cNvPr id="7" name="Shape 2"/>
          <p:cNvSpPr/>
          <p:nvPr/>
        </p:nvSpPr>
        <p:spPr>
          <a:xfrm>
            <a:off x="1020128" y="2117288"/>
            <a:ext cx="22860" cy="4911209"/>
          </a:xfrm>
          <a:prstGeom prst="roundRect">
            <a:avLst>
              <a:gd name="adj" fmla="val 1353872"/>
            </a:avLst>
          </a:prstGeom>
          <a:solidFill>
            <a:srgbClr val="FFFFFF">
              <a:alpha val="24000"/>
            </a:srgbClr>
          </a:solidFill>
          <a:ln/>
        </p:spPr>
      </p:sp>
      <p:sp>
        <p:nvSpPr>
          <p:cNvPr id="8" name="Shape 3"/>
          <p:cNvSpPr/>
          <p:nvPr/>
        </p:nvSpPr>
        <p:spPr>
          <a:xfrm>
            <a:off x="1240810" y="2569964"/>
            <a:ext cx="722114" cy="22860"/>
          </a:xfrm>
          <a:prstGeom prst="roundRect">
            <a:avLst>
              <a:gd name="adj" fmla="val 1353872"/>
            </a:avLst>
          </a:prstGeom>
          <a:solidFill>
            <a:srgbClr val="F2B42D"/>
          </a:solidFill>
          <a:ln/>
        </p:spPr>
      </p:sp>
      <p:sp>
        <p:nvSpPr>
          <p:cNvPr id="9" name="Shape 4"/>
          <p:cNvSpPr/>
          <p:nvPr/>
        </p:nvSpPr>
        <p:spPr>
          <a:xfrm>
            <a:off x="799445" y="2349341"/>
            <a:ext cx="464225" cy="464225"/>
          </a:xfrm>
          <a:prstGeom prst="roundRect">
            <a:avLst>
              <a:gd name="adj" fmla="val 66669"/>
            </a:avLst>
          </a:prstGeom>
          <a:solidFill>
            <a:srgbClr val="00002E"/>
          </a:solidFill>
          <a:ln w="22860">
            <a:solidFill>
              <a:srgbClr val="F2B42D"/>
            </a:solidFill>
            <a:prstDash val="solid"/>
          </a:ln>
        </p:spPr>
      </p:sp>
      <p:sp>
        <p:nvSpPr>
          <p:cNvPr id="10" name="Text 5"/>
          <p:cNvSpPr/>
          <p:nvPr/>
        </p:nvSpPr>
        <p:spPr>
          <a:xfrm>
            <a:off x="944106" y="2435781"/>
            <a:ext cx="174784" cy="291346"/>
          </a:xfrm>
          <a:prstGeom prst="rect">
            <a:avLst/>
          </a:prstGeom>
          <a:noFill/>
          <a:ln/>
        </p:spPr>
        <p:txBody>
          <a:bodyPr wrap="none" rtlCol="0" anchor="t"/>
          <a:lstStyle/>
          <a:p>
            <a:pPr marL="0" indent="0" algn="ctr">
              <a:lnSpc>
                <a:spcPts val="2294"/>
              </a:lnSpc>
              <a:buNone/>
            </a:pPr>
            <a:r>
              <a:rPr lang="en-US" sz="2294" b="1" dirty="0">
                <a:solidFill>
                  <a:srgbClr val="FFFFFF"/>
                </a:solidFill>
                <a:latin typeface="Nunito" pitchFamily="34" charset="0"/>
                <a:ea typeface="Nunito" pitchFamily="34" charset="-122"/>
                <a:cs typeface="Nunito" pitchFamily="34" charset="-120"/>
              </a:rPr>
              <a:t>1</a:t>
            </a:r>
            <a:endParaRPr lang="en-US" sz="2294" dirty="0"/>
          </a:p>
        </p:txBody>
      </p:sp>
      <p:sp>
        <p:nvSpPr>
          <p:cNvPr id="11" name="Text 6"/>
          <p:cNvSpPr/>
          <p:nvPr/>
        </p:nvSpPr>
        <p:spPr>
          <a:xfrm>
            <a:off x="2166342" y="2323505"/>
            <a:ext cx="3204924" cy="303371"/>
          </a:xfrm>
          <a:prstGeom prst="rect">
            <a:avLst/>
          </a:prstGeom>
          <a:noFill/>
          <a:ln/>
        </p:spPr>
        <p:txBody>
          <a:bodyPr wrap="none" rtlCol="0" anchor="t"/>
          <a:lstStyle/>
          <a:p>
            <a:pPr marL="0" indent="0" algn="l">
              <a:lnSpc>
                <a:spcPts val="2389"/>
              </a:lnSpc>
              <a:buNone/>
            </a:pPr>
            <a:r>
              <a:rPr lang="en-US" sz="1911" b="1" dirty="0">
                <a:solidFill>
                  <a:srgbClr val="FFFFFF"/>
                </a:solidFill>
                <a:latin typeface="Nunito" pitchFamily="34" charset="0"/>
                <a:ea typeface="Nunito" pitchFamily="34" charset="-122"/>
                <a:cs typeface="Nunito" pitchFamily="34" charset="-120"/>
              </a:rPr>
              <a:t>Enhanced Automotive Safety</a:t>
            </a:r>
            <a:endParaRPr lang="en-US" sz="1911" dirty="0"/>
          </a:p>
        </p:txBody>
      </p:sp>
      <p:sp>
        <p:nvSpPr>
          <p:cNvPr id="12" name="Text 7"/>
          <p:cNvSpPr/>
          <p:nvPr/>
        </p:nvSpPr>
        <p:spPr>
          <a:xfrm>
            <a:off x="2166342" y="2750582"/>
            <a:ext cx="6255544" cy="660083"/>
          </a:xfrm>
          <a:prstGeom prst="rect">
            <a:avLst/>
          </a:prstGeom>
          <a:noFill/>
          <a:ln/>
        </p:spPr>
        <p:txBody>
          <a:bodyPr wrap="square" rtlCol="0" anchor="t"/>
          <a:lstStyle/>
          <a:p>
            <a:pPr marL="0" indent="0" algn="l">
              <a:lnSpc>
                <a:spcPts val="2599"/>
              </a:lnSpc>
              <a:buNone/>
            </a:pPr>
            <a:r>
              <a:rPr lang="en-US" sz="1625" dirty="0">
                <a:solidFill>
                  <a:srgbClr val="FFFFFF"/>
                </a:solidFill>
                <a:latin typeface="PT Sans" pitchFamily="34" charset="0"/>
                <a:ea typeface="PT Sans" pitchFamily="34" charset="-122"/>
                <a:cs typeface="PT Sans" pitchFamily="34" charset="-120"/>
              </a:rPr>
              <a:t>The system successfully demonstrates a reliable collision detection mechanism, enhancing automotive safety.</a:t>
            </a:r>
            <a:endParaRPr lang="en-US" sz="1625" dirty="0"/>
          </a:p>
        </p:txBody>
      </p:sp>
      <p:sp>
        <p:nvSpPr>
          <p:cNvPr id="13" name="Shape 8"/>
          <p:cNvSpPr/>
          <p:nvPr/>
        </p:nvSpPr>
        <p:spPr>
          <a:xfrm>
            <a:off x="1240810" y="4275773"/>
            <a:ext cx="722114" cy="22860"/>
          </a:xfrm>
          <a:prstGeom prst="roundRect">
            <a:avLst>
              <a:gd name="adj" fmla="val 1353872"/>
            </a:avLst>
          </a:prstGeom>
          <a:solidFill>
            <a:srgbClr val="D7425E"/>
          </a:solidFill>
          <a:ln/>
        </p:spPr>
      </p:sp>
      <p:sp>
        <p:nvSpPr>
          <p:cNvPr id="14" name="Shape 9"/>
          <p:cNvSpPr/>
          <p:nvPr/>
        </p:nvSpPr>
        <p:spPr>
          <a:xfrm>
            <a:off x="799445" y="4055150"/>
            <a:ext cx="464225" cy="464225"/>
          </a:xfrm>
          <a:prstGeom prst="roundRect">
            <a:avLst>
              <a:gd name="adj" fmla="val 66669"/>
            </a:avLst>
          </a:prstGeom>
          <a:solidFill>
            <a:srgbClr val="00002E"/>
          </a:solidFill>
          <a:ln w="22860">
            <a:solidFill>
              <a:srgbClr val="D7425E"/>
            </a:solidFill>
            <a:prstDash val="solid"/>
          </a:ln>
        </p:spPr>
      </p:sp>
      <p:sp>
        <p:nvSpPr>
          <p:cNvPr id="15" name="Text 10"/>
          <p:cNvSpPr/>
          <p:nvPr/>
        </p:nvSpPr>
        <p:spPr>
          <a:xfrm>
            <a:off x="944106" y="4141589"/>
            <a:ext cx="174784" cy="291346"/>
          </a:xfrm>
          <a:prstGeom prst="rect">
            <a:avLst/>
          </a:prstGeom>
          <a:noFill/>
          <a:ln/>
        </p:spPr>
        <p:txBody>
          <a:bodyPr wrap="none" rtlCol="0" anchor="t"/>
          <a:lstStyle/>
          <a:p>
            <a:pPr marL="0" indent="0" algn="ctr">
              <a:lnSpc>
                <a:spcPts val="2294"/>
              </a:lnSpc>
              <a:buNone/>
            </a:pPr>
            <a:r>
              <a:rPr lang="en-US" sz="2294" b="1" dirty="0">
                <a:solidFill>
                  <a:srgbClr val="FFFFFF"/>
                </a:solidFill>
                <a:latin typeface="Nunito" pitchFamily="34" charset="0"/>
                <a:ea typeface="Nunito" pitchFamily="34" charset="-122"/>
                <a:cs typeface="Nunito" pitchFamily="34" charset="-120"/>
              </a:rPr>
              <a:t>2</a:t>
            </a:r>
            <a:endParaRPr lang="en-US" sz="2294" dirty="0"/>
          </a:p>
        </p:txBody>
      </p:sp>
      <p:sp>
        <p:nvSpPr>
          <p:cNvPr id="16" name="Text 11"/>
          <p:cNvSpPr/>
          <p:nvPr/>
        </p:nvSpPr>
        <p:spPr>
          <a:xfrm>
            <a:off x="2166342" y="4029313"/>
            <a:ext cx="2646878" cy="303371"/>
          </a:xfrm>
          <a:prstGeom prst="rect">
            <a:avLst/>
          </a:prstGeom>
          <a:noFill/>
          <a:ln/>
        </p:spPr>
        <p:txBody>
          <a:bodyPr wrap="none" rtlCol="0" anchor="t"/>
          <a:lstStyle/>
          <a:p>
            <a:pPr marL="0" indent="0" algn="l">
              <a:lnSpc>
                <a:spcPts val="2389"/>
              </a:lnSpc>
              <a:buNone/>
            </a:pPr>
            <a:r>
              <a:rPr lang="en-US" sz="1911" b="1" dirty="0">
                <a:solidFill>
                  <a:srgbClr val="FFFFFF"/>
                </a:solidFill>
                <a:latin typeface="Nunito" pitchFamily="34" charset="0"/>
                <a:ea typeface="Nunito" pitchFamily="34" charset="-122"/>
                <a:cs typeface="Nunito" pitchFamily="34" charset="-120"/>
              </a:rPr>
              <a:t>Potential for Integration</a:t>
            </a:r>
            <a:endParaRPr lang="en-US" sz="1911" dirty="0"/>
          </a:p>
        </p:txBody>
      </p:sp>
      <p:sp>
        <p:nvSpPr>
          <p:cNvPr id="17" name="Text 12"/>
          <p:cNvSpPr/>
          <p:nvPr/>
        </p:nvSpPr>
        <p:spPr>
          <a:xfrm>
            <a:off x="2166342" y="4456390"/>
            <a:ext cx="6255544" cy="660083"/>
          </a:xfrm>
          <a:prstGeom prst="rect">
            <a:avLst/>
          </a:prstGeom>
          <a:noFill/>
          <a:ln/>
        </p:spPr>
        <p:txBody>
          <a:bodyPr wrap="square" rtlCol="0" anchor="t"/>
          <a:lstStyle/>
          <a:p>
            <a:pPr marL="0" indent="0" algn="l">
              <a:lnSpc>
                <a:spcPts val="2599"/>
              </a:lnSpc>
              <a:buNone/>
            </a:pPr>
            <a:r>
              <a:rPr lang="en-US" sz="1625" dirty="0">
                <a:solidFill>
                  <a:srgbClr val="FFFFFF"/>
                </a:solidFill>
                <a:latin typeface="PT Sans" pitchFamily="34" charset="0"/>
                <a:ea typeface="PT Sans" pitchFamily="34" charset="-122"/>
                <a:cs typeface="PT Sans" pitchFamily="34" charset="-120"/>
              </a:rPr>
              <a:t>The system can be integrated into existing automotive systems, further enhancing safety and driver assistance.</a:t>
            </a:r>
            <a:endParaRPr lang="en-US" sz="1625" dirty="0"/>
          </a:p>
        </p:txBody>
      </p:sp>
      <p:sp>
        <p:nvSpPr>
          <p:cNvPr id="18" name="Shape 13"/>
          <p:cNvSpPr/>
          <p:nvPr/>
        </p:nvSpPr>
        <p:spPr>
          <a:xfrm>
            <a:off x="1240810" y="5981581"/>
            <a:ext cx="722114" cy="22860"/>
          </a:xfrm>
          <a:prstGeom prst="roundRect">
            <a:avLst>
              <a:gd name="adj" fmla="val 1353872"/>
            </a:avLst>
          </a:prstGeom>
          <a:solidFill>
            <a:srgbClr val="DD785E"/>
          </a:solidFill>
          <a:ln/>
        </p:spPr>
      </p:sp>
      <p:sp>
        <p:nvSpPr>
          <p:cNvPr id="19" name="Shape 14"/>
          <p:cNvSpPr/>
          <p:nvPr/>
        </p:nvSpPr>
        <p:spPr>
          <a:xfrm>
            <a:off x="799445" y="5760958"/>
            <a:ext cx="464225" cy="464225"/>
          </a:xfrm>
          <a:prstGeom prst="roundRect">
            <a:avLst>
              <a:gd name="adj" fmla="val 66669"/>
            </a:avLst>
          </a:prstGeom>
          <a:solidFill>
            <a:srgbClr val="00002E"/>
          </a:solidFill>
          <a:ln w="22860">
            <a:solidFill>
              <a:srgbClr val="DD785E"/>
            </a:solidFill>
            <a:prstDash val="solid"/>
          </a:ln>
        </p:spPr>
      </p:sp>
      <p:sp>
        <p:nvSpPr>
          <p:cNvPr id="20" name="Text 15"/>
          <p:cNvSpPr/>
          <p:nvPr/>
        </p:nvSpPr>
        <p:spPr>
          <a:xfrm>
            <a:off x="944106" y="5847398"/>
            <a:ext cx="174784" cy="291346"/>
          </a:xfrm>
          <a:prstGeom prst="rect">
            <a:avLst/>
          </a:prstGeom>
          <a:noFill/>
          <a:ln/>
        </p:spPr>
        <p:txBody>
          <a:bodyPr wrap="none" rtlCol="0" anchor="t"/>
          <a:lstStyle/>
          <a:p>
            <a:pPr marL="0" indent="0" algn="ctr">
              <a:lnSpc>
                <a:spcPts val="2294"/>
              </a:lnSpc>
              <a:buNone/>
            </a:pPr>
            <a:r>
              <a:rPr lang="en-US" sz="2294" b="1" dirty="0">
                <a:solidFill>
                  <a:srgbClr val="FFFFFF"/>
                </a:solidFill>
                <a:latin typeface="Nunito" pitchFamily="34" charset="0"/>
                <a:ea typeface="Nunito" pitchFamily="34" charset="-122"/>
                <a:cs typeface="Nunito" pitchFamily="34" charset="-120"/>
              </a:rPr>
              <a:t>3</a:t>
            </a:r>
            <a:endParaRPr lang="en-US" sz="2294" dirty="0"/>
          </a:p>
        </p:txBody>
      </p:sp>
      <p:sp>
        <p:nvSpPr>
          <p:cNvPr id="21" name="Text 16"/>
          <p:cNvSpPr/>
          <p:nvPr/>
        </p:nvSpPr>
        <p:spPr>
          <a:xfrm>
            <a:off x="2166342" y="5735122"/>
            <a:ext cx="2427327" cy="303371"/>
          </a:xfrm>
          <a:prstGeom prst="rect">
            <a:avLst/>
          </a:prstGeom>
          <a:noFill/>
          <a:ln/>
        </p:spPr>
        <p:txBody>
          <a:bodyPr wrap="none" rtlCol="0" anchor="t"/>
          <a:lstStyle/>
          <a:p>
            <a:pPr marL="0" indent="0" algn="l">
              <a:lnSpc>
                <a:spcPts val="2389"/>
              </a:lnSpc>
              <a:buNone/>
            </a:pPr>
            <a:r>
              <a:rPr lang="en-US" sz="1911" b="1" dirty="0">
                <a:solidFill>
                  <a:srgbClr val="FFFFFF"/>
                </a:solidFill>
                <a:latin typeface="Nunito" pitchFamily="34" charset="0"/>
                <a:ea typeface="Nunito" pitchFamily="34" charset="-122"/>
                <a:cs typeface="Nunito" pitchFamily="34" charset="-120"/>
              </a:rPr>
              <a:t>Future Development</a:t>
            </a:r>
            <a:endParaRPr lang="en-US" sz="1911" dirty="0"/>
          </a:p>
        </p:txBody>
      </p:sp>
      <p:sp>
        <p:nvSpPr>
          <p:cNvPr id="22" name="Text 17"/>
          <p:cNvSpPr/>
          <p:nvPr/>
        </p:nvSpPr>
        <p:spPr>
          <a:xfrm>
            <a:off x="2166342" y="6162199"/>
            <a:ext cx="6255544" cy="660083"/>
          </a:xfrm>
          <a:prstGeom prst="rect">
            <a:avLst/>
          </a:prstGeom>
          <a:noFill/>
          <a:ln/>
        </p:spPr>
        <p:txBody>
          <a:bodyPr wrap="square" rtlCol="0" anchor="t"/>
          <a:lstStyle/>
          <a:p>
            <a:pPr marL="0" indent="0" algn="l">
              <a:lnSpc>
                <a:spcPts val="2599"/>
              </a:lnSpc>
              <a:buNone/>
            </a:pPr>
            <a:r>
              <a:rPr lang="en-US" sz="1625" dirty="0">
                <a:solidFill>
                  <a:srgbClr val="FFFFFF"/>
                </a:solidFill>
                <a:latin typeface="PT Sans" pitchFamily="34" charset="0"/>
                <a:ea typeface="PT Sans" pitchFamily="34" charset="-122"/>
                <a:cs typeface="PT Sans" pitchFamily="34" charset="-120"/>
              </a:rPr>
              <a:t>Future research can explore the integration of additional sensors, advanced warning algorithms, and autonomous braking capabilities.</a:t>
            </a:r>
            <a:endParaRPr lang="en-US" sz="162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99323" y="2587347"/>
            <a:ext cx="4887754" cy="3054906"/>
          </a:xfrm>
          <a:prstGeom prst="rect">
            <a:avLst/>
          </a:prstGeom>
        </p:spPr>
      </p:pic>
      <p:sp>
        <p:nvSpPr>
          <p:cNvPr id="6" name="Text 1"/>
          <p:cNvSpPr/>
          <p:nvPr/>
        </p:nvSpPr>
        <p:spPr>
          <a:xfrm>
            <a:off x="6324124" y="716399"/>
            <a:ext cx="7468553" cy="1943100"/>
          </a:xfrm>
          <a:prstGeom prst="rect">
            <a:avLst/>
          </a:prstGeom>
          <a:noFill/>
          <a:ln/>
        </p:spPr>
        <p:txBody>
          <a:bodyPr wrap="square" rtlCol="0" anchor="t"/>
          <a:lstStyle/>
          <a:p>
            <a:pPr marL="0" marR="0" lvl="0" indent="0" algn="ctr" defTabSz="914400" rtl="0" eaLnBrk="0" fontAlgn="base" latinLnBrk="0" hangingPunct="0">
              <a:lnSpc>
                <a:spcPct val="100000"/>
              </a:lnSpc>
              <a:spcBef>
                <a:spcPct val="0"/>
              </a:spcBef>
              <a:spcAft>
                <a:spcPct val="0"/>
              </a:spcAft>
              <a:buClrTx/>
              <a:buSzTx/>
              <a:buFontTx/>
              <a:buNone/>
              <a:tabLst/>
            </a:pPr>
            <a:r>
              <a:rPr lang="en-US" sz="6600" dirty="0">
                <a:solidFill>
                  <a:schemeClr val="bg1"/>
                </a:solidFill>
              </a:rPr>
              <a:t>Driver Assistance System for Collision Detection</a:t>
            </a:r>
            <a:endParaRPr kumimoji="0" lang="en-US" altLang="en-US" sz="6600" b="0" i="0" u="none" strike="noStrike" cap="none" normalizeH="0" baseline="0" dirty="0">
              <a:ln>
                <a:noFill/>
              </a:ln>
              <a:solidFill>
                <a:schemeClr val="bg1"/>
              </a:solidFill>
              <a:effectLst/>
              <a:latin typeface="Nunito" pitchFamily="2" charset="0"/>
            </a:endParaRPr>
          </a:p>
        </p:txBody>
      </p:sp>
      <p:sp>
        <p:nvSpPr>
          <p:cNvPr id="7" name="Text 2"/>
          <p:cNvSpPr/>
          <p:nvPr/>
        </p:nvSpPr>
        <p:spPr>
          <a:xfrm>
            <a:off x="6324124" y="3964186"/>
            <a:ext cx="7468553" cy="1915120"/>
          </a:xfrm>
          <a:prstGeom prst="rect">
            <a:avLst/>
          </a:prstGeom>
          <a:noFill/>
          <a:ln/>
        </p:spPr>
        <p:txBody>
          <a:bodyPr wrap="square" rtlCol="0" anchor="t"/>
          <a:lstStyle/>
          <a:p>
            <a:pPr marL="0" indent="0">
              <a:lnSpc>
                <a:spcPts val="3016"/>
              </a:lnSpc>
              <a:buNone/>
            </a:pPr>
            <a:r>
              <a:rPr lang="en-US" sz="1885" dirty="0">
                <a:solidFill>
                  <a:srgbClr val="FFFFFF"/>
                </a:solidFill>
                <a:latin typeface="PT Sans" pitchFamily="34" charset="0"/>
                <a:ea typeface="PT Sans" pitchFamily="34" charset="-122"/>
                <a:cs typeface="PT Sans" pitchFamily="34" charset="-120"/>
              </a:rPr>
              <a:t>This presentation explores the development of a Vehicle Collision Detection System. This innovative system utilizes the power of STM32F407VGT6 microcontrollers and the widely recognized CAN protocol. The system aims to enhance automotive safety by providing a reliable and timely warning mechanism to prevent collisions.</a:t>
            </a:r>
            <a:endParaRPr lang="en-US" sz="1885"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396055" y="2391728"/>
            <a:ext cx="4982170" cy="3446026"/>
          </a:xfrm>
          <a:prstGeom prst="rect">
            <a:avLst/>
          </a:prstGeom>
        </p:spPr>
      </p:pic>
      <p:sp>
        <p:nvSpPr>
          <p:cNvPr id="6" name="Text 1"/>
          <p:cNvSpPr/>
          <p:nvPr/>
        </p:nvSpPr>
        <p:spPr>
          <a:xfrm>
            <a:off x="705803" y="1482923"/>
            <a:ext cx="7251740" cy="593050"/>
          </a:xfrm>
          <a:prstGeom prst="rect">
            <a:avLst/>
          </a:prstGeom>
          <a:noFill/>
          <a:ln/>
        </p:spPr>
        <p:txBody>
          <a:bodyPr wrap="none" rtlCol="0" anchor="t"/>
          <a:lstStyle/>
          <a:p>
            <a:pPr marL="0" indent="0">
              <a:lnSpc>
                <a:spcPts val="4670"/>
              </a:lnSpc>
              <a:buNone/>
            </a:pPr>
            <a:r>
              <a:rPr lang="en-US" sz="3736" b="1" dirty="0">
                <a:solidFill>
                  <a:srgbClr val="FFFFFF"/>
                </a:solidFill>
                <a:latin typeface="Nunito" pitchFamily="34" charset="0"/>
                <a:ea typeface="Nunito" pitchFamily="34" charset="-122"/>
                <a:cs typeface="Nunito" pitchFamily="34" charset="-120"/>
              </a:rPr>
              <a:t>Project Objectives and Motivation</a:t>
            </a:r>
            <a:endParaRPr lang="en-US" sz="3736" dirty="0"/>
          </a:p>
        </p:txBody>
      </p:sp>
      <p:sp>
        <p:nvSpPr>
          <p:cNvPr id="7" name="Shape 2"/>
          <p:cNvSpPr/>
          <p:nvPr/>
        </p:nvSpPr>
        <p:spPr>
          <a:xfrm>
            <a:off x="705803" y="2605207"/>
            <a:ext cx="453628" cy="453628"/>
          </a:xfrm>
          <a:prstGeom prst="roundRect">
            <a:avLst>
              <a:gd name="adj" fmla="val 66683"/>
            </a:avLst>
          </a:prstGeom>
          <a:solidFill>
            <a:srgbClr val="00002E"/>
          </a:solidFill>
          <a:ln w="22860">
            <a:solidFill>
              <a:srgbClr val="F2B42D"/>
            </a:solidFill>
            <a:prstDash val="solid"/>
          </a:ln>
        </p:spPr>
      </p:sp>
      <p:sp>
        <p:nvSpPr>
          <p:cNvPr id="8" name="Text 3"/>
          <p:cNvSpPr/>
          <p:nvPr/>
        </p:nvSpPr>
        <p:spPr>
          <a:xfrm>
            <a:off x="847130" y="2689622"/>
            <a:ext cx="170855" cy="284678"/>
          </a:xfrm>
          <a:prstGeom prst="rect">
            <a:avLst/>
          </a:prstGeom>
          <a:noFill/>
          <a:ln/>
        </p:spPr>
        <p:txBody>
          <a:bodyPr wrap="none" rtlCol="0" anchor="t"/>
          <a:lstStyle/>
          <a:p>
            <a:pPr marL="0" indent="0" algn="ctr">
              <a:lnSpc>
                <a:spcPts val="2242"/>
              </a:lnSpc>
              <a:buNone/>
            </a:pPr>
            <a:r>
              <a:rPr lang="en-US" sz="2242" b="1" dirty="0">
                <a:solidFill>
                  <a:srgbClr val="FFFFFF"/>
                </a:solidFill>
                <a:latin typeface="Nunito" pitchFamily="34" charset="0"/>
                <a:ea typeface="Nunito" pitchFamily="34" charset="-122"/>
                <a:cs typeface="Nunito" pitchFamily="34" charset="-120"/>
              </a:rPr>
              <a:t>1</a:t>
            </a:r>
            <a:endParaRPr lang="en-US" sz="2242" dirty="0"/>
          </a:p>
        </p:txBody>
      </p:sp>
      <p:sp>
        <p:nvSpPr>
          <p:cNvPr id="9" name="Text 4"/>
          <p:cNvSpPr/>
          <p:nvPr/>
        </p:nvSpPr>
        <p:spPr>
          <a:xfrm>
            <a:off x="1361003" y="2605207"/>
            <a:ext cx="2992517" cy="296585"/>
          </a:xfrm>
          <a:prstGeom prst="rect">
            <a:avLst/>
          </a:prstGeom>
          <a:noFill/>
          <a:ln/>
        </p:spPr>
        <p:txBody>
          <a:bodyPr wrap="none" rtlCol="0" anchor="t"/>
          <a:lstStyle/>
          <a:p>
            <a:pPr marL="0" indent="0">
              <a:lnSpc>
                <a:spcPts val="2335"/>
              </a:lnSpc>
              <a:buNone/>
            </a:pPr>
            <a:r>
              <a:rPr lang="en-US" sz="1868" b="1" dirty="0">
                <a:solidFill>
                  <a:srgbClr val="FFFFFF"/>
                </a:solidFill>
                <a:latin typeface="Nunito" pitchFamily="34" charset="0"/>
                <a:ea typeface="Nunito" pitchFamily="34" charset="-122"/>
                <a:cs typeface="Nunito" pitchFamily="34" charset="-120"/>
              </a:rPr>
              <a:t>Enhance Automotive Safety</a:t>
            </a:r>
            <a:endParaRPr lang="en-US" sz="1868" dirty="0"/>
          </a:p>
        </p:txBody>
      </p:sp>
      <p:sp>
        <p:nvSpPr>
          <p:cNvPr id="10" name="Text 5"/>
          <p:cNvSpPr/>
          <p:nvPr/>
        </p:nvSpPr>
        <p:spPr>
          <a:xfrm>
            <a:off x="1361003" y="3022759"/>
            <a:ext cx="3110270" cy="1290638"/>
          </a:xfrm>
          <a:prstGeom prst="rect">
            <a:avLst/>
          </a:prstGeom>
          <a:noFill/>
          <a:ln/>
        </p:spPr>
        <p:txBody>
          <a:bodyPr wrap="square" rtlCol="0" anchor="t"/>
          <a:lstStyle/>
          <a:p>
            <a:pPr marL="0" indent="0">
              <a:lnSpc>
                <a:spcPts val="2541"/>
              </a:lnSpc>
              <a:buNone/>
            </a:pPr>
            <a:r>
              <a:rPr lang="en-US" sz="1588" dirty="0">
                <a:solidFill>
                  <a:srgbClr val="FFFFFF"/>
                </a:solidFill>
                <a:latin typeface="PT Sans" pitchFamily="34" charset="0"/>
                <a:ea typeface="PT Sans" pitchFamily="34" charset="-122"/>
                <a:cs typeface="PT Sans" pitchFamily="34" charset="-120"/>
              </a:rPr>
              <a:t>The primary objective of this project is to enhance automotive safety by developing a reliable collision detection system.</a:t>
            </a:r>
            <a:endParaRPr lang="en-US" sz="1588" dirty="0"/>
          </a:p>
        </p:txBody>
      </p:sp>
      <p:sp>
        <p:nvSpPr>
          <p:cNvPr id="11" name="Shape 6"/>
          <p:cNvSpPr/>
          <p:nvPr/>
        </p:nvSpPr>
        <p:spPr>
          <a:xfrm>
            <a:off x="4672846" y="2605207"/>
            <a:ext cx="453628" cy="453628"/>
          </a:xfrm>
          <a:prstGeom prst="roundRect">
            <a:avLst>
              <a:gd name="adj" fmla="val 66683"/>
            </a:avLst>
          </a:prstGeom>
          <a:solidFill>
            <a:srgbClr val="00002E"/>
          </a:solidFill>
          <a:ln w="22860">
            <a:solidFill>
              <a:srgbClr val="D7425E"/>
            </a:solidFill>
            <a:prstDash val="solid"/>
          </a:ln>
        </p:spPr>
      </p:sp>
      <p:sp>
        <p:nvSpPr>
          <p:cNvPr id="12" name="Text 7"/>
          <p:cNvSpPr/>
          <p:nvPr/>
        </p:nvSpPr>
        <p:spPr>
          <a:xfrm>
            <a:off x="4814173" y="2689622"/>
            <a:ext cx="170855" cy="284678"/>
          </a:xfrm>
          <a:prstGeom prst="rect">
            <a:avLst/>
          </a:prstGeom>
          <a:noFill/>
          <a:ln/>
        </p:spPr>
        <p:txBody>
          <a:bodyPr wrap="none" rtlCol="0" anchor="t"/>
          <a:lstStyle/>
          <a:p>
            <a:pPr marL="0" indent="0" algn="ctr">
              <a:lnSpc>
                <a:spcPts val="2242"/>
              </a:lnSpc>
              <a:buNone/>
            </a:pPr>
            <a:r>
              <a:rPr lang="en-US" sz="2242" b="1" dirty="0">
                <a:solidFill>
                  <a:srgbClr val="FFFFFF"/>
                </a:solidFill>
                <a:latin typeface="Nunito" pitchFamily="34" charset="0"/>
                <a:ea typeface="Nunito" pitchFamily="34" charset="-122"/>
                <a:cs typeface="Nunito" pitchFamily="34" charset="-120"/>
              </a:rPr>
              <a:t>2</a:t>
            </a:r>
            <a:endParaRPr lang="en-US" sz="2242" dirty="0"/>
          </a:p>
        </p:txBody>
      </p:sp>
      <p:sp>
        <p:nvSpPr>
          <p:cNvPr id="13" name="Text 8"/>
          <p:cNvSpPr/>
          <p:nvPr/>
        </p:nvSpPr>
        <p:spPr>
          <a:xfrm>
            <a:off x="5328047" y="2605207"/>
            <a:ext cx="2372439" cy="296585"/>
          </a:xfrm>
          <a:prstGeom prst="rect">
            <a:avLst/>
          </a:prstGeom>
          <a:noFill/>
          <a:ln/>
        </p:spPr>
        <p:txBody>
          <a:bodyPr wrap="none" rtlCol="0" anchor="t"/>
          <a:lstStyle/>
          <a:p>
            <a:pPr marL="0" indent="0">
              <a:lnSpc>
                <a:spcPts val="2335"/>
              </a:lnSpc>
              <a:buNone/>
            </a:pPr>
            <a:r>
              <a:rPr lang="en-US" sz="1868" b="1" dirty="0">
                <a:solidFill>
                  <a:srgbClr val="FFFFFF"/>
                </a:solidFill>
                <a:latin typeface="Nunito" pitchFamily="34" charset="0"/>
                <a:ea typeface="Nunito" pitchFamily="34" charset="-122"/>
                <a:cs typeface="Nunito" pitchFamily="34" charset="-120"/>
              </a:rPr>
              <a:t>Reduce Accidents</a:t>
            </a:r>
            <a:endParaRPr lang="en-US" sz="1868" dirty="0"/>
          </a:p>
        </p:txBody>
      </p:sp>
      <p:sp>
        <p:nvSpPr>
          <p:cNvPr id="14" name="Text 9"/>
          <p:cNvSpPr/>
          <p:nvPr/>
        </p:nvSpPr>
        <p:spPr>
          <a:xfrm>
            <a:off x="5328047" y="3022759"/>
            <a:ext cx="3110270" cy="1290638"/>
          </a:xfrm>
          <a:prstGeom prst="rect">
            <a:avLst/>
          </a:prstGeom>
          <a:noFill/>
          <a:ln/>
        </p:spPr>
        <p:txBody>
          <a:bodyPr wrap="square" rtlCol="0" anchor="t"/>
          <a:lstStyle/>
          <a:p>
            <a:pPr marL="0" indent="0">
              <a:lnSpc>
                <a:spcPts val="2541"/>
              </a:lnSpc>
              <a:buNone/>
            </a:pPr>
            <a:r>
              <a:rPr lang="en-US" sz="1588" dirty="0">
                <a:solidFill>
                  <a:srgbClr val="FFFFFF"/>
                </a:solidFill>
                <a:latin typeface="PT Sans" pitchFamily="34" charset="0"/>
                <a:ea typeface="PT Sans" pitchFamily="34" charset="-122"/>
                <a:cs typeface="PT Sans" pitchFamily="34" charset="-120"/>
              </a:rPr>
              <a:t>By providing timely warnings to drivers, the system aims to significantly reduce the incidence of car accidents.</a:t>
            </a:r>
            <a:endParaRPr lang="en-US" sz="1588" dirty="0"/>
          </a:p>
        </p:txBody>
      </p:sp>
      <p:sp>
        <p:nvSpPr>
          <p:cNvPr id="15" name="Shape 10"/>
          <p:cNvSpPr/>
          <p:nvPr/>
        </p:nvSpPr>
        <p:spPr>
          <a:xfrm>
            <a:off x="705803" y="4741783"/>
            <a:ext cx="453628" cy="453628"/>
          </a:xfrm>
          <a:prstGeom prst="roundRect">
            <a:avLst>
              <a:gd name="adj" fmla="val 66683"/>
            </a:avLst>
          </a:prstGeom>
          <a:solidFill>
            <a:srgbClr val="00002E"/>
          </a:solidFill>
          <a:ln w="22860">
            <a:solidFill>
              <a:srgbClr val="DD785E"/>
            </a:solidFill>
            <a:prstDash val="solid"/>
          </a:ln>
        </p:spPr>
      </p:sp>
      <p:sp>
        <p:nvSpPr>
          <p:cNvPr id="16" name="Text 11"/>
          <p:cNvSpPr/>
          <p:nvPr/>
        </p:nvSpPr>
        <p:spPr>
          <a:xfrm>
            <a:off x="847130" y="4826198"/>
            <a:ext cx="170855" cy="284678"/>
          </a:xfrm>
          <a:prstGeom prst="rect">
            <a:avLst/>
          </a:prstGeom>
          <a:noFill/>
          <a:ln/>
        </p:spPr>
        <p:txBody>
          <a:bodyPr wrap="none" rtlCol="0" anchor="t"/>
          <a:lstStyle/>
          <a:p>
            <a:pPr marL="0" indent="0" algn="ctr">
              <a:lnSpc>
                <a:spcPts val="2242"/>
              </a:lnSpc>
              <a:buNone/>
            </a:pPr>
            <a:r>
              <a:rPr lang="en-US" sz="2242" b="1" dirty="0">
                <a:solidFill>
                  <a:srgbClr val="FFFFFF"/>
                </a:solidFill>
                <a:latin typeface="Nunito" pitchFamily="34" charset="0"/>
                <a:ea typeface="Nunito" pitchFamily="34" charset="-122"/>
                <a:cs typeface="Nunito" pitchFamily="34" charset="-120"/>
              </a:rPr>
              <a:t>3</a:t>
            </a:r>
            <a:endParaRPr lang="en-US" sz="2242" dirty="0"/>
          </a:p>
        </p:txBody>
      </p:sp>
      <p:sp>
        <p:nvSpPr>
          <p:cNvPr id="17" name="Text 12"/>
          <p:cNvSpPr/>
          <p:nvPr/>
        </p:nvSpPr>
        <p:spPr>
          <a:xfrm>
            <a:off x="1361003" y="4741783"/>
            <a:ext cx="2864406" cy="296585"/>
          </a:xfrm>
          <a:prstGeom prst="rect">
            <a:avLst/>
          </a:prstGeom>
          <a:noFill/>
          <a:ln/>
        </p:spPr>
        <p:txBody>
          <a:bodyPr wrap="none" rtlCol="0" anchor="t"/>
          <a:lstStyle/>
          <a:p>
            <a:pPr marL="0" indent="0">
              <a:lnSpc>
                <a:spcPts val="2335"/>
              </a:lnSpc>
              <a:buNone/>
            </a:pPr>
            <a:r>
              <a:rPr lang="en-US" sz="1868" b="1" dirty="0">
                <a:solidFill>
                  <a:srgbClr val="FFFFFF"/>
                </a:solidFill>
                <a:latin typeface="Nunito" pitchFamily="34" charset="0"/>
                <a:ea typeface="Nunito" pitchFamily="34" charset="-122"/>
                <a:cs typeface="Nunito" pitchFamily="34" charset="-120"/>
              </a:rPr>
              <a:t>Improve Driver Awareness</a:t>
            </a:r>
            <a:endParaRPr lang="en-US" sz="1868" dirty="0"/>
          </a:p>
        </p:txBody>
      </p:sp>
      <p:sp>
        <p:nvSpPr>
          <p:cNvPr id="18" name="Text 13"/>
          <p:cNvSpPr/>
          <p:nvPr/>
        </p:nvSpPr>
        <p:spPr>
          <a:xfrm>
            <a:off x="1361003" y="5159335"/>
            <a:ext cx="3110270" cy="1290638"/>
          </a:xfrm>
          <a:prstGeom prst="rect">
            <a:avLst/>
          </a:prstGeom>
          <a:noFill/>
          <a:ln/>
        </p:spPr>
        <p:txBody>
          <a:bodyPr wrap="square" rtlCol="0" anchor="t"/>
          <a:lstStyle/>
          <a:p>
            <a:pPr marL="0" indent="0">
              <a:lnSpc>
                <a:spcPts val="2541"/>
              </a:lnSpc>
              <a:buNone/>
            </a:pPr>
            <a:r>
              <a:rPr lang="en-US" sz="1588" dirty="0">
                <a:solidFill>
                  <a:srgbClr val="FFFFFF"/>
                </a:solidFill>
                <a:latin typeface="PT Sans" pitchFamily="34" charset="0"/>
                <a:ea typeface="PT Sans" pitchFamily="34" charset="-122"/>
                <a:cs typeface="PT Sans" pitchFamily="34" charset="-120"/>
              </a:rPr>
              <a:t>The system increases driver awareness by providing real-time information about potential collisions.</a:t>
            </a:r>
            <a:endParaRPr lang="en-US" sz="1588" dirty="0"/>
          </a:p>
        </p:txBody>
      </p:sp>
      <p:sp>
        <p:nvSpPr>
          <p:cNvPr id="19" name="Shape 14"/>
          <p:cNvSpPr/>
          <p:nvPr/>
        </p:nvSpPr>
        <p:spPr>
          <a:xfrm>
            <a:off x="4672846" y="4741783"/>
            <a:ext cx="453628" cy="453628"/>
          </a:xfrm>
          <a:prstGeom prst="roundRect">
            <a:avLst>
              <a:gd name="adj" fmla="val 66683"/>
            </a:avLst>
          </a:prstGeom>
          <a:solidFill>
            <a:srgbClr val="00002E"/>
          </a:solidFill>
          <a:ln w="22860">
            <a:solidFill>
              <a:srgbClr val="48A8E2"/>
            </a:solidFill>
            <a:prstDash val="solid"/>
          </a:ln>
        </p:spPr>
      </p:sp>
      <p:sp>
        <p:nvSpPr>
          <p:cNvPr id="20" name="Text 15"/>
          <p:cNvSpPr/>
          <p:nvPr/>
        </p:nvSpPr>
        <p:spPr>
          <a:xfrm>
            <a:off x="4814173" y="4826198"/>
            <a:ext cx="170855" cy="284678"/>
          </a:xfrm>
          <a:prstGeom prst="rect">
            <a:avLst/>
          </a:prstGeom>
          <a:noFill/>
          <a:ln/>
        </p:spPr>
        <p:txBody>
          <a:bodyPr wrap="none" rtlCol="0" anchor="t"/>
          <a:lstStyle/>
          <a:p>
            <a:pPr marL="0" indent="0" algn="ctr">
              <a:lnSpc>
                <a:spcPts val="2242"/>
              </a:lnSpc>
              <a:buNone/>
            </a:pPr>
            <a:r>
              <a:rPr lang="en-US" sz="2242" b="1" dirty="0">
                <a:solidFill>
                  <a:srgbClr val="FFFFFF"/>
                </a:solidFill>
                <a:latin typeface="Nunito" pitchFamily="34" charset="0"/>
                <a:ea typeface="Nunito" pitchFamily="34" charset="-122"/>
                <a:cs typeface="Nunito" pitchFamily="34" charset="-120"/>
              </a:rPr>
              <a:t>4</a:t>
            </a:r>
            <a:endParaRPr lang="en-US" sz="2242" dirty="0"/>
          </a:p>
        </p:txBody>
      </p:sp>
      <p:sp>
        <p:nvSpPr>
          <p:cNvPr id="21" name="Text 16"/>
          <p:cNvSpPr/>
          <p:nvPr/>
        </p:nvSpPr>
        <p:spPr>
          <a:xfrm>
            <a:off x="5328047" y="4741783"/>
            <a:ext cx="3110270" cy="593169"/>
          </a:xfrm>
          <a:prstGeom prst="rect">
            <a:avLst/>
          </a:prstGeom>
          <a:noFill/>
          <a:ln/>
        </p:spPr>
        <p:txBody>
          <a:bodyPr wrap="square" rtlCol="0" anchor="t"/>
          <a:lstStyle/>
          <a:p>
            <a:pPr marL="0" indent="0">
              <a:lnSpc>
                <a:spcPts val="2335"/>
              </a:lnSpc>
              <a:buNone/>
            </a:pPr>
            <a:r>
              <a:rPr lang="en-US" sz="1868" b="1" dirty="0">
                <a:solidFill>
                  <a:srgbClr val="FFFFFF"/>
                </a:solidFill>
                <a:latin typeface="Nunito" pitchFamily="34" charset="0"/>
                <a:ea typeface="Nunito" pitchFamily="34" charset="-122"/>
                <a:cs typeface="Nunito" pitchFamily="34" charset="-120"/>
              </a:rPr>
              <a:t>Leverage Advanced Technology</a:t>
            </a:r>
            <a:endParaRPr lang="en-US" sz="1868" dirty="0"/>
          </a:p>
        </p:txBody>
      </p:sp>
      <p:sp>
        <p:nvSpPr>
          <p:cNvPr id="22" name="Text 17"/>
          <p:cNvSpPr/>
          <p:nvPr/>
        </p:nvSpPr>
        <p:spPr>
          <a:xfrm>
            <a:off x="5328047" y="5455920"/>
            <a:ext cx="3110270" cy="1290638"/>
          </a:xfrm>
          <a:prstGeom prst="rect">
            <a:avLst/>
          </a:prstGeom>
          <a:noFill/>
          <a:ln/>
        </p:spPr>
        <p:txBody>
          <a:bodyPr wrap="square" rtlCol="0" anchor="t"/>
          <a:lstStyle/>
          <a:p>
            <a:pPr marL="0" indent="0">
              <a:lnSpc>
                <a:spcPts val="2541"/>
              </a:lnSpc>
              <a:buNone/>
            </a:pPr>
            <a:r>
              <a:rPr lang="en-US" sz="1588" dirty="0">
                <a:solidFill>
                  <a:srgbClr val="FFFFFF"/>
                </a:solidFill>
                <a:latin typeface="PT Sans" pitchFamily="34" charset="0"/>
                <a:ea typeface="PT Sans" pitchFamily="34" charset="-122"/>
                <a:cs typeface="PT Sans" pitchFamily="34" charset="-120"/>
              </a:rPr>
              <a:t>The project leverages cutting-edge technologies like STM32F407VGT6 microcontrollers and CAN protocol for optimal performance.</a:t>
            </a:r>
            <a:endParaRPr lang="en-US" sz="1588"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sp>
        <p:nvSpPr>
          <p:cNvPr id="4" name="Text 1"/>
          <p:cNvSpPr/>
          <p:nvPr/>
        </p:nvSpPr>
        <p:spPr>
          <a:xfrm>
            <a:off x="837724" y="1942267"/>
            <a:ext cx="12954952" cy="1408033"/>
          </a:xfrm>
          <a:prstGeom prst="rect">
            <a:avLst/>
          </a:prstGeom>
          <a:noFill/>
          <a:ln/>
        </p:spPr>
        <p:txBody>
          <a:bodyPr wrap="square" rtlCol="0" anchor="t"/>
          <a:lstStyle/>
          <a:p>
            <a:pPr marL="0" indent="0">
              <a:lnSpc>
                <a:spcPts val="5544"/>
              </a:lnSpc>
              <a:buNone/>
            </a:pPr>
            <a:r>
              <a:rPr lang="en-US" sz="4435" b="1" dirty="0">
                <a:solidFill>
                  <a:srgbClr val="FFFFFF"/>
                </a:solidFill>
                <a:latin typeface="Nunito" pitchFamily="34" charset="0"/>
                <a:ea typeface="Nunito" pitchFamily="34" charset="-122"/>
                <a:cs typeface="Nunito" pitchFamily="34" charset="-120"/>
              </a:rPr>
              <a:t>STM32F407VGT6 Microcontroller and CAN Protocol</a:t>
            </a:r>
            <a:endParaRPr lang="en-US" sz="4435" dirty="0"/>
          </a:p>
        </p:txBody>
      </p:sp>
      <p:sp>
        <p:nvSpPr>
          <p:cNvPr id="5" name="Text 2"/>
          <p:cNvSpPr/>
          <p:nvPr/>
        </p:nvSpPr>
        <p:spPr>
          <a:xfrm>
            <a:off x="837724" y="3948589"/>
            <a:ext cx="2816185" cy="351949"/>
          </a:xfrm>
          <a:prstGeom prst="rect">
            <a:avLst/>
          </a:prstGeom>
          <a:noFill/>
          <a:ln/>
        </p:spPr>
        <p:txBody>
          <a:bodyPr wrap="none" rtlCol="0" anchor="t"/>
          <a:lstStyle/>
          <a:p>
            <a:pPr marL="0" indent="0">
              <a:lnSpc>
                <a:spcPts val="2772"/>
              </a:lnSpc>
              <a:buNone/>
            </a:pPr>
            <a:r>
              <a:rPr lang="en-US" sz="2218" b="1" dirty="0">
                <a:solidFill>
                  <a:srgbClr val="FFFFFF"/>
                </a:solidFill>
                <a:latin typeface="Nunito" pitchFamily="34" charset="0"/>
                <a:ea typeface="Nunito" pitchFamily="34" charset="-122"/>
                <a:cs typeface="Nunito" pitchFamily="34" charset="-120"/>
              </a:rPr>
              <a:t>STM32F407VGT6</a:t>
            </a:r>
            <a:endParaRPr lang="en-US" sz="2218" dirty="0"/>
          </a:p>
        </p:txBody>
      </p:sp>
      <p:sp>
        <p:nvSpPr>
          <p:cNvPr id="6" name="Text 3"/>
          <p:cNvSpPr/>
          <p:nvPr/>
        </p:nvSpPr>
        <p:spPr>
          <a:xfrm>
            <a:off x="837724" y="4539853"/>
            <a:ext cx="6185535" cy="1149072"/>
          </a:xfrm>
          <a:prstGeom prst="rect">
            <a:avLst/>
          </a:prstGeom>
          <a:noFill/>
          <a:ln/>
        </p:spPr>
        <p:txBody>
          <a:bodyPr wrap="square" rtlCol="0" anchor="t"/>
          <a:lstStyle/>
          <a:p>
            <a:pPr marL="0" indent="0">
              <a:lnSpc>
                <a:spcPts val="3016"/>
              </a:lnSpc>
              <a:buNone/>
            </a:pPr>
            <a:r>
              <a:rPr lang="en-US" sz="1885" dirty="0">
                <a:solidFill>
                  <a:srgbClr val="FFFFFF"/>
                </a:solidFill>
                <a:latin typeface="PT Sans" pitchFamily="34" charset="0"/>
                <a:ea typeface="PT Sans" pitchFamily="34" charset="-122"/>
                <a:cs typeface="PT Sans" pitchFamily="34" charset="-120"/>
              </a:rPr>
              <a:t>This high-performance microcontroller is chosen for its powerful processing capabilities, multiple communication interfaces, and robust peripherals.</a:t>
            </a:r>
            <a:endParaRPr lang="en-US" sz="1885" dirty="0"/>
          </a:p>
        </p:txBody>
      </p:sp>
      <p:sp>
        <p:nvSpPr>
          <p:cNvPr id="7" name="Text 4"/>
          <p:cNvSpPr/>
          <p:nvPr/>
        </p:nvSpPr>
        <p:spPr>
          <a:xfrm>
            <a:off x="7614761" y="3948589"/>
            <a:ext cx="2816185" cy="351949"/>
          </a:xfrm>
          <a:prstGeom prst="rect">
            <a:avLst/>
          </a:prstGeom>
          <a:noFill/>
          <a:ln/>
        </p:spPr>
        <p:txBody>
          <a:bodyPr wrap="none" rtlCol="0" anchor="t"/>
          <a:lstStyle/>
          <a:p>
            <a:pPr marL="0" indent="0">
              <a:lnSpc>
                <a:spcPts val="2772"/>
              </a:lnSpc>
              <a:buNone/>
            </a:pPr>
            <a:r>
              <a:rPr lang="en-US" sz="2218" b="1" dirty="0">
                <a:solidFill>
                  <a:srgbClr val="FFFFFF"/>
                </a:solidFill>
                <a:latin typeface="Nunito" pitchFamily="34" charset="0"/>
                <a:ea typeface="Nunito" pitchFamily="34" charset="-122"/>
                <a:cs typeface="Nunito" pitchFamily="34" charset="-120"/>
              </a:rPr>
              <a:t>CAN Protocol</a:t>
            </a:r>
            <a:endParaRPr lang="en-US" sz="2218" dirty="0"/>
          </a:p>
        </p:txBody>
      </p:sp>
      <p:sp>
        <p:nvSpPr>
          <p:cNvPr id="8" name="Text 5"/>
          <p:cNvSpPr/>
          <p:nvPr/>
        </p:nvSpPr>
        <p:spPr>
          <a:xfrm>
            <a:off x="7614761" y="4539853"/>
            <a:ext cx="6185535" cy="1532096"/>
          </a:xfrm>
          <a:prstGeom prst="rect">
            <a:avLst/>
          </a:prstGeom>
          <a:noFill/>
          <a:ln/>
        </p:spPr>
        <p:txBody>
          <a:bodyPr wrap="square" rtlCol="0" anchor="t"/>
          <a:lstStyle/>
          <a:p>
            <a:pPr marL="0" indent="0">
              <a:lnSpc>
                <a:spcPts val="3016"/>
              </a:lnSpc>
              <a:buNone/>
            </a:pPr>
            <a:r>
              <a:rPr lang="en-US" sz="1885" dirty="0">
                <a:solidFill>
                  <a:srgbClr val="FFFFFF"/>
                </a:solidFill>
                <a:latin typeface="PT Sans" pitchFamily="34" charset="0"/>
                <a:ea typeface="PT Sans" pitchFamily="34" charset="-122"/>
                <a:cs typeface="PT Sans" pitchFamily="34" charset="-120"/>
              </a:rPr>
              <a:t>The CAN protocol is an efficient and reliable communication protocol specifically designed for automotive applications. It allows for real-time communication between different electronic modules within a vehicle.</a:t>
            </a:r>
            <a:endParaRPr lang="en-US" sz="1885"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14630400" cy="2532578"/>
          </a:xfrm>
          <a:prstGeom prst="rect">
            <a:avLst/>
          </a:prstGeom>
        </p:spPr>
      </p:pic>
      <p:sp>
        <p:nvSpPr>
          <p:cNvPr id="5" name="Text 1"/>
          <p:cNvSpPr/>
          <p:nvPr/>
        </p:nvSpPr>
        <p:spPr>
          <a:xfrm>
            <a:off x="1010483" y="3252549"/>
            <a:ext cx="5219343" cy="595908"/>
          </a:xfrm>
          <a:prstGeom prst="rect">
            <a:avLst/>
          </a:prstGeom>
          <a:noFill/>
          <a:ln/>
        </p:spPr>
        <p:txBody>
          <a:bodyPr wrap="none" rtlCol="0" anchor="t"/>
          <a:lstStyle/>
          <a:p>
            <a:pPr marL="0" indent="0">
              <a:lnSpc>
                <a:spcPts val="4692"/>
              </a:lnSpc>
              <a:buNone/>
            </a:pPr>
            <a:r>
              <a:rPr lang="en-US" sz="3754" b="1" dirty="0">
                <a:solidFill>
                  <a:srgbClr val="FFFFFF"/>
                </a:solidFill>
                <a:latin typeface="Nunito" pitchFamily="34" charset="0"/>
                <a:ea typeface="Nunito" pitchFamily="34" charset="-122"/>
                <a:cs typeface="Nunito" pitchFamily="34" charset="-120"/>
              </a:rPr>
              <a:t>Sensor Data Acquisition</a:t>
            </a:r>
            <a:endParaRPr lang="en-US" sz="3754" dirty="0"/>
          </a:p>
        </p:txBody>
      </p:sp>
      <p:pic>
        <p:nvPicPr>
          <p:cNvPr id="6" name="Image 2" descr="preencoded.png"/>
          <p:cNvPicPr>
            <a:picLocks noChangeAspect="1"/>
          </p:cNvPicPr>
          <p:nvPr/>
        </p:nvPicPr>
        <p:blipFill>
          <a:blip r:embed="rId5"/>
          <a:stretch>
            <a:fillRect/>
          </a:stretch>
        </p:blipFill>
        <p:spPr>
          <a:xfrm>
            <a:off x="1010483" y="4152305"/>
            <a:ext cx="4203144" cy="810339"/>
          </a:xfrm>
          <a:prstGeom prst="rect">
            <a:avLst/>
          </a:prstGeom>
        </p:spPr>
      </p:pic>
      <p:sp>
        <p:nvSpPr>
          <p:cNvPr id="7" name="Text 2"/>
          <p:cNvSpPr/>
          <p:nvPr/>
        </p:nvSpPr>
        <p:spPr>
          <a:xfrm>
            <a:off x="1213009" y="5266492"/>
            <a:ext cx="2383631" cy="297894"/>
          </a:xfrm>
          <a:prstGeom prst="rect">
            <a:avLst/>
          </a:prstGeom>
          <a:noFill/>
          <a:ln/>
        </p:spPr>
        <p:txBody>
          <a:bodyPr wrap="none" rtlCol="0" anchor="t"/>
          <a:lstStyle/>
          <a:p>
            <a:pPr marL="0" indent="0" algn="l">
              <a:lnSpc>
                <a:spcPts val="2346"/>
              </a:lnSpc>
              <a:buNone/>
            </a:pPr>
            <a:r>
              <a:rPr lang="en-US" sz="1877" b="1" dirty="0">
                <a:solidFill>
                  <a:srgbClr val="FFFFFF"/>
                </a:solidFill>
                <a:latin typeface="Nunito" pitchFamily="34" charset="0"/>
                <a:ea typeface="Nunito" pitchFamily="34" charset="-122"/>
                <a:cs typeface="Nunito" pitchFamily="34" charset="-120"/>
              </a:rPr>
              <a:t>Ultrasonic Sensors</a:t>
            </a:r>
            <a:endParaRPr lang="en-US" sz="1877" dirty="0"/>
          </a:p>
        </p:txBody>
      </p:sp>
      <p:sp>
        <p:nvSpPr>
          <p:cNvPr id="8" name="Text 3"/>
          <p:cNvSpPr/>
          <p:nvPr/>
        </p:nvSpPr>
        <p:spPr>
          <a:xfrm>
            <a:off x="1213009" y="5685949"/>
            <a:ext cx="3798094" cy="1621036"/>
          </a:xfrm>
          <a:prstGeom prst="rect">
            <a:avLst/>
          </a:prstGeom>
          <a:noFill/>
          <a:ln/>
        </p:spPr>
        <p:txBody>
          <a:bodyPr wrap="square" rtlCol="0" anchor="t"/>
          <a:lstStyle/>
          <a:p>
            <a:pPr marL="0" indent="0" algn="l">
              <a:lnSpc>
                <a:spcPts val="2553"/>
              </a:lnSpc>
              <a:buNone/>
            </a:pPr>
            <a:r>
              <a:rPr lang="en-US" sz="1595" dirty="0">
                <a:solidFill>
                  <a:srgbClr val="FFFFFF"/>
                </a:solidFill>
                <a:latin typeface="PT Sans" pitchFamily="34" charset="0"/>
                <a:ea typeface="PT Sans" pitchFamily="34" charset="-122"/>
                <a:cs typeface="PT Sans" pitchFamily="34" charset="-120"/>
              </a:rPr>
              <a:t>Ultrasonic sensors are used to detect objects in the vicinity of the vehicle. They emit sound waves and measure the time it takes for the waves to return, providing distance information.</a:t>
            </a:r>
            <a:endParaRPr lang="en-US" sz="1595" dirty="0"/>
          </a:p>
        </p:txBody>
      </p:sp>
      <p:pic>
        <p:nvPicPr>
          <p:cNvPr id="9" name="Image 3" descr="preencoded.png"/>
          <p:cNvPicPr>
            <a:picLocks noChangeAspect="1"/>
          </p:cNvPicPr>
          <p:nvPr/>
        </p:nvPicPr>
        <p:blipFill>
          <a:blip r:embed="rId6"/>
          <a:stretch>
            <a:fillRect/>
          </a:stretch>
        </p:blipFill>
        <p:spPr>
          <a:xfrm>
            <a:off x="5213628" y="4152305"/>
            <a:ext cx="4203144" cy="810339"/>
          </a:xfrm>
          <a:prstGeom prst="rect">
            <a:avLst/>
          </a:prstGeom>
        </p:spPr>
      </p:pic>
      <p:sp>
        <p:nvSpPr>
          <p:cNvPr id="10" name="Text 4"/>
          <p:cNvSpPr/>
          <p:nvPr/>
        </p:nvSpPr>
        <p:spPr>
          <a:xfrm>
            <a:off x="5416153" y="5266492"/>
            <a:ext cx="2383631" cy="297894"/>
          </a:xfrm>
          <a:prstGeom prst="rect">
            <a:avLst/>
          </a:prstGeom>
          <a:noFill/>
          <a:ln/>
        </p:spPr>
        <p:txBody>
          <a:bodyPr wrap="none" rtlCol="0" anchor="t"/>
          <a:lstStyle/>
          <a:p>
            <a:pPr marL="0" indent="0" algn="l">
              <a:lnSpc>
                <a:spcPts val="2346"/>
              </a:lnSpc>
              <a:buNone/>
            </a:pPr>
            <a:r>
              <a:rPr lang="en-US" sz="1877" b="1" dirty="0">
                <a:solidFill>
                  <a:srgbClr val="FFFFFF"/>
                </a:solidFill>
                <a:latin typeface="Nunito" pitchFamily="34" charset="0"/>
                <a:ea typeface="Nunito" pitchFamily="34" charset="-122"/>
                <a:cs typeface="Nunito" pitchFamily="34" charset="-120"/>
              </a:rPr>
              <a:t>Data Processing</a:t>
            </a:r>
            <a:endParaRPr lang="en-US" sz="1877" dirty="0"/>
          </a:p>
        </p:txBody>
      </p:sp>
      <p:sp>
        <p:nvSpPr>
          <p:cNvPr id="11" name="Text 5"/>
          <p:cNvSpPr/>
          <p:nvPr/>
        </p:nvSpPr>
        <p:spPr>
          <a:xfrm>
            <a:off x="5416153" y="5685949"/>
            <a:ext cx="3798094" cy="972622"/>
          </a:xfrm>
          <a:prstGeom prst="rect">
            <a:avLst/>
          </a:prstGeom>
          <a:noFill/>
          <a:ln/>
        </p:spPr>
        <p:txBody>
          <a:bodyPr wrap="square" rtlCol="0" anchor="t"/>
          <a:lstStyle/>
          <a:p>
            <a:pPr marL="0" indent="0" algn="l">
              <a:lnSpc>
                <a:spcPts val="2553"/>
              </a:lnSpc>
              <a:buNone/>
            </a:pPr>
            <a:r>
              <a:rPr lang="en-US" sz="1595" dirty="0">
                <a:solidFill>
                  <a:srgbClr val="FFFFFF"/>
                </a:solidFill>
                <a:latin typeface="PT Sans" pitchFamily="34" charset="0"/>
                <a:ea typeface="PT Sans" pitchFamily="34" charset="-122"/>
                <a:cs typeface="PT Sans" pitchFamily="34" charset="-120"/>
              </a:rPr>
              <a:t>The microcontroller processes the raw data received from the sensors to calculate distance and speed of nearby objects.</a:t>
            </a:r>
            <a:endParaRPr lang="en-US" sz="1595" dirty="0"/>
          </a:p>
        </p:txBody>
      </p:sp>
      <p:pic>
        <p:nvPicPr>
          <p:cNvPr id="12" name="Image 4" descr="preencoded.png"/>
          <p:cNvPicPr>
            <a:picLocks noChangeAspect="1"/>
          </p:cNvPicPr>
          <p:nvPr/>
        </p:nvPicPr>
        <p:blipFill>
          <a:blip r:embed="rId7"/>
          <a:stretch>
            <a:fillRect/>
          </a:stretch>
        </p:blipFill>
        <p:spPr>
          <a:xfrm>
            <a:off x="9416772" y="4152305"/>
            <a:ext cx="4203144" cy="810339"/>
          </a:xfrm>
          <a:prstGeom prst="rect">
            <a:avLst/>
          </a:prstGeom>
        </p:spPr>
      </p:pic>
      <p:sp>
        <p:nvSpPr>
          <p:cNvPr id="13" name="Text 6"/>
          <p:cNvSpPr/>
          <p:nvPr/>
        </p:nvSpPr>
        <p:spPr>
          <a:xfrm>
            <a:off x="9619298" y="5266492"/>
            <a:ext cx="2383631" cy="297894"/>
          </a:xfrm>
          <a:prstGeom prst="rect">
            <a:avLst/>
          </a:prstGeom>
          <a:noFill/>
          <a:ln/>
        </p:spPr>
        <p:txBody>
          <a:bodyPr wrap="none" rtlCol="0" anchor="t"/>
          <a:lstStyle/>
          <a:p>
            <a:pPr marL="0" indent="0" algn="l">
              <a:lnSpc>
                <a:spcPts val="2346"/>
              </a:lnSpc>
              <a:buNone/>
            </a:pPr>
            <a:r>
              <a:rPr lang="en-US" sz="1877" b="1" dirty="0">
                <a:solidFill>
                  <a:srgbClr val="FFFFFF"/>
                </a:solidFill>
                <a:latin typeface="Nunito" pitchFamily="34" charset="0"/>
                <a:ea typeface="Nunito" pitchFamily="34" charset="-122"/>
                <a:cs typeface="Nunito" pitchFamily="34" charset="-120"/>
              </a:rPr>
              <a:t>Alert Generation</a:t>
            </a:r>
            <a:endParaRPr lang="en-US" sz="1877" dirty="0"/>
          </a:p>
        </p:txBody>
      </p:sp>
      <p:sp>
        <p:nvSpPr>
          <p:cNvPr id="14" name="Text 7"/>
          <p:cNvSpPr/>
          <p:nvPr/>
        </p:nvSpPr>
        <p:spPr>
          <a:xfrm>
            <a:off x="9619298" y="5685949"/>
            <a:ext cx="3798094" cy="972622"/>
          </a:xfrm>
          <a:prstGeom prst="rect">
            <a:avLst/>
          </a:prstGeom>
          <a:noFill/>
          <a:ln/>
        </p:spPr>
        <p:txBody>
          <a:bodyPr wrap="square" rtlCol="0" anchor="t"/>
          <a:lstStyle/>
          <a:p>
            <a:pPr marL="0" indent="0" algn="l">
              <a:lnSpc>
                <a:spcPts val="2553"/>
              </a:lnSpc>
              <a:buNone/>
            </a:pPr>
            <a:r>
              <a:rPr lang="en-US" sz="1595" dirty="0">
                <a:solidFill>
                  <a:srgbClr val="FFFFFF"/>
                </a:solidFill>
                <a:latin typeface="PT Sans" pitchFamily="34" charset="0"/>
                <a:ea typeface="PT Sans" pitchFamily="34" charset="-122"/>
                <a:cs typeface="PT Sans" pitchFamily="34" charset="-120"/>
              </a:rPr>
              <a:t>Based on the processed data, the system generates an alert if a potential collision is detected.</a:t>
            </a:r>
            <a:endParaRPr lang="en-US" sz="159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338"/>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32338"/>
          </a:xfrm>
          <a:prstGeom prst="rect">
            <a:avLst/>
          </a:prstGeom>
        </p:spPr>
      </p:pic>
      <p:pic>
        <p:nvPicPr>
          <p:cNvPr id="5" name="Image 2" descr="preencoded.png"/>
          <p:cNvPicPr>
            <a:picLocks noChangeAspect="1"/>
          </p:cNvPicPr>
          <p:nvPr/>
        </p:nvPicPr>
        <p:blipFill>
          <a:blip r:embed="rId5"/>
          <a:stretch>
            <a:fillRect/>
          </a:stretch>
        </p:blipFill>
        <p:spPr>
          <a:xfrm>
            <a:off x="9435108" y="2342436"/>
            <a:ext cx="4904065" cy="3547348"/>
          </a:xfrm>
          <a:prstGeom prst="rect">
            <a:avLst/>
          </a:prstGeom>
        </p:spPr>
      </p:pic>
      <p:sp>
        <p:nvSpPr>
          <p:cNvPr id="6" name="Text 1"/>
          <p:cNvSpPr/>
          <p:nvPr/>
        </p:nvSpPr>
        <p:spPr>
          <a:xfrm>
            <a:off x="815102" y="640437"/>
            <a:ext cx="7213997" cy="684967"/>
          </a:xfrm>
          <a:prstGeom prst="rect">
            <a:avLst/>
          </a:prstGeom>
          <a:noFill/>
          <a:ln/>
        </p:spPr>
        <p:txBody>
          <a:bodyPr wrap="none" rtlCol="0" anchor="t"/>
          <a:lstStyle/>
          <a:p>
            <a:pPr marL="0" indent="0">
              <a:lnSpc>
                <a:spcPts val="5394"/>
              </a:lnSpc>
              <a:buNone/>
            </a:pPr>
            <a:r>
              <a:rPr lang="en-US" sz="4315" b="1" dirty="0">
                <a:solidFill>
                  <a:srgbClr val="FFFFFF"/>
                </a:solidFill>
                <a:latin typeface="Nunito" pitchFamily="34" charset="0"/>
                <a:ea typeface="Nunito" pitchFamily="34" charset="-122"/>
                <a:cs typeface="Nunito" pitchFamily="34" charset="-120"/>
              </a:rPr>
              <a:t>Real-time Data Transmission</a:t>
            </a:r>
            <a:endParaRPr lang="en-US" sz="4315" dirty="0"/>
          </a:p>
        </p:txBody>
      </p:sp>
      <p:sp>
        <p:nvSpPr>
          <p:cNvPr id="7" name="Shape 2"/>
          <p:cNvSpPr/>
          <p:nvPr/>
        </p:nvSpPr>
        <p:spPr>
          <a:xfrm>
            <a:off x="1149191" y="1674733"/>
            <a:ext cx="30480" cy="5917168"/>
          </a:xfrm>
          <a:prstGeom prst="roundRect">
            <a:avLst>
              <a:gd name="adj" fmla="val 1146216"/>
            </a:avLst>
          </a:prstGeom>
          <a:solidFill>
            <a:srgbClr val="FFFFFF">
              <a:alpha val="24000"/>
            </a:srgbClr>
          </a:solidFill>
          <a:ln/>
        </p:spPr>
      </p:sp>
      <p:sp>
        <p:nvSpPr>
          <p:cNvPr id="8" name="Shape 3"/>
          <p:cNvSpPr/>
          <p:nvPr/>
        </p:nvSpPr>
        <p:spPr>
          <a:xfrm>
            <a:off x="1395948" y="2183368"/>
            <a:ext cx="815102" cy="30480"/>
          </a:xfrm>
          <a:prstGeom prst="roundRect">
            <a:avLst>
              <a:gd name="adj" fmla="val 1146216"/>
            </a:avLst>
          </a:prstGeom>
          <a:solidFill>
            <a:srgbClr val="F2B42D"/>
          </a:solidFill>
          <a:ln/>
        </p:spPr>
      </p:sp>
      <p:sp>
        <p:nvSpPr>
          <p:cNvPr id="9" name="Shape 4"/>
          <p:cNvSpPr/>
          <p:nvPr/>
        </p:nvSpPr>
        <p:spPr>
          <a:xfrm>
            <a:off x="902434" y="1936671"/>
            <a:ext cx="523994" cy="523994"/>
          </a:xfrm>
          <a:prstGeom prst="roundRect">
            <a:avLst>
              <a:gd name="adj" fmla="val 66674"/>
            </a:avLst>
          </a:prstGeom>
          <a:solidFill>
            <a:srgbClr val="00002E"/>
          </a:solidFill>
          <a:ln w="22860">
            <a:solidFill>
              <a:srgbClr val="F2B42D"/>
            </a:solidFill>
            <a:prstDash val="solid"/>
          </a:ln>
        </p:spPr>
      </p:sp>
      <p:sp>
        <p:nvSpPr>
          <p:cNvPr id="10" name="Text 5"/>
          <p:cNvSpPr/>
          <p:nvPr/>
        </p:nvSpPr>
        <p:spPr>
          <a:xfrm>
            <a:off x="1065788" y="2034183"/>
            <a:ext cx="197287" cy="328851"/>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1</a:t>
            </a:r>
            <a:endParaRPr lang="en-US" sz="2589" dirty="0"/>
          </a:p>
        </p:txBody>
      </p:sp>
      <p:sp>
        <p:nvSpPr>
          <p:cNvPr id="11" name="Text 6"/>
          <p:cNvSpPr/>
          <p:nvPr/>
        </p:nvSpPr>
        <p:spPr>
          <a:xfrm>
            <a:off x="2445425" y="1907619"/>
            <a:ext cx="2740104" cy="342424"/>
          </a:xfrm>
          <a:prstGeom prst="rect">
            <a:avLst/>
          </a:prstGeom>
          <a:noFill/>
          <a:ln/>
        </p:spPr>
        <p:txBody>
          <a:bodyPr wrap="none" rtlCol="0" anchor="t"/>
          <a:lstStyle/>
          <a:p>
            <a:pPr marL="0" indent="0" algn="l">
              <a:lnSpc>
                <a:spcPts val="2697"/>
              </a:lnSpc>
              <a:buNone/>
            </a:pPr>
            <a:r>
              <a:rPr lang="en-US" sz="2158" b="1" dirty="0">
                <a:solidFill>
                  <a:srgbClr val="FFFFFF"/>
                </a:solidFill>
                <a:latin typeface="Nunito" pitchFamily="34" charset="0"/>
                <a:ea typeface="Nunito" pitchFamily="34" charset="-122"/>
                <a:cs typeface="Nunito" pitchFamily="34" charset="-120"/>
              </a:rPr>
              <a:t>Sensor Data</a:t>
            </a:r>
            <a:endParaRPr lang="en-US" sz="2158" dirty="0"/>
          </a:p>
        </p:txBody>
      </p:sp>
      <p:sp>
        <p:nvSpPr>
          <p:cNvPr id="12" name="Text 7"/>
          <p:cNvSpPr/>
          <p:nvPr/>
        </p:nvSpPr>
        <p:spPr>
          <a:xfrm>
            <a:off x="2445425" y="2389703"/>
            <a:ext cx="5883473" cy="745093"/>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Sensor data is collected and processed by the STM32F407VGT6 microcontroller.</a:t>
            </a:r>
            <a:endParaRPr lang="en-US" sz="1834" dirty="0"/>
          </a:p>
        </p:txBody>
      </p:sp>
      <p:sp>
        <p:nvSpPr>
          <p:cNvPr id="13" name="Shape 8"/>
          <p:cNvSpPr/>
          <p:nvPr/>
        </p:nvSpPr>
        <p:spPr>
          <a:xfrm>
            <a:off x="1395948" y="4109204"/>
            <a:ext cx="815102" cy="30480"/>
          </a:xfrm>
          <a:prstGeom prst="roundRect">
            <a:avLst>
              <a:gd name="adj" fmla="val 1146216"/>
            </a:avLst>
          </a:prstGeom>
          <a:solidFill>
            <a:srgbClr val="D7425E"/>
          </a:solidFill>
          <a:ln/>
        </p:spPr>
      </p:sp>
      <p:sp>
        <p:nvSpPr>
          <p:cNvPr id="14" name="Shape 9"/>
          <p:cNvSpPr/>
          <p:nvPr/>
        </p:nvSpPr>
        <p:spPr>
          <a:xfrm>
            <a:off x="902434" y="3862507"/>
            <a:ext cx="523994" cy="523994"/>
          </a:xfrm>
          <a:prstGeom prst="roundRect">
            <a:avLst>
              <a:gd name="adj" fmla="val 66674"/>
            </a:avLst>
          </a:prstGeom>
          <a:solidFill>
            <a:srgbClr val="00002E"/>
          </a:solidFill>
          <a:ln w="22860">
            <a:solidFill>
              <a:srgbClr val="D7425E"/>
            </a:solidFill>
            <a:prstDash val="solid"/>
          </a:ln>
        </p:spPr>
      </p:sp>
      <p:sp>
        <p:nvSpPr>
          <p:cNvPr id="15" name="Text 10"/>
          <p:cNvSpPr/>
          <p:nvPr/>
        </p:nvSpPr>
        <p:spPr>
          <a:xfrm>
            <a:off x="1065788" y="3960019"/>
            <a:ext cx="197287" cy="328851"/>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2</a:t>
            </a:r>
            <a:endParaRPr lang="en-US" sz="2589" dirty="0"/>
          </a:p>
        </p:txBody>
      </p:sp>
      <p:sp>
        <p:nvSpPr>
          <p:cNvPr id="16" name="Text 11"/>
          <p:cNvSpPr/>
          <p:nvPr/>
        </p:nvSpPr>
        <p:spPr>
          <a:xfrm>
            <a:off x="2445425" y="3833455"/>
            <a:ext cx="2837617" cy="342424"/>
          </a:xfrm>
          <a:prstGeom prst="rect">
            <a:avLst/>
          </a:prstGeom>
          <a:noFill/>
          <a:ln/>
        </p:spPr>
        <p:txBody>
          <a:bodyPr wrap="none" rtlCol="0" anchor="t"/>
          <a:lstStyle/>
          <a:p>
            <a:pPr marL="0" indent="0" algn="l">
              <a:lnSpc>
                <a:spcPts val="2697"/>
              </a:lnSpc>
              <a:buNone/>
            </a:pPr>
            <a:r>
              <a:rPr lang="en-US" sz="2158" b="1" dirty="0">
                <a:solidFill>
                  <a:srgbClr val="FFFFFF"/>
                </a:solidFill>
                <a:latin typeface="Nunito" pitchFamily="34" charset="0"/>
                <a:ea typeface="Nunito" pitchFamily="34" charset="-122"/>
                <a:cs typeface="Nunito" pitchFamily="34" charset="-120"/>
              </a:rPr>
              <a:t>CAN Bus Transmission</a:t>
            </a:r>
            <a:endParaRPr lang="en-US" sz="2158" dirty="0"/>
          </a:p>
        </p:txBody>
      </p:sp>
      <p:sp>
        <p:nvSpPr>
          <p:cNvPr id="17" name="Text 12"/>
          <p:cNvSpPr/>
          <p:nvPr/>
        </p:nvSpPr>
        <p:spPr>
          <a:xfrm>
            <a:off x="2445425" y="4315539"/>
            <a:ext cx="5883473" cy="745093"/>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The processed data is transmitted over the CAN bus to the display unit and buzzer.</a:t>
            </a:r>
            <a:endParaRPr lang="en-US" sz="1834" dirty="0"/>
          </a:p>
        </p:txBody>
      </p:sp>
      <p:sp>
        <p:nvSpPr>
          <p:cNvPr id="18" name="Shape 13"/>
          <p:cNvSpPr/>
          <p:nvPr/>
        </p:nvSpPr>
        <p:spPr>
          <a:xfrm>
            <a:off x="1395948" y="6035040"/>
            <a:ext cx="815102" cy="30480"/>
          </a:xfrm>
          <a:prstGeom prst="roundRect">
            <a:avLst>
              <a:gd name="adj" fmla="val 1146216"/>
            </a:avLst>
          </a:prstGeom>
          <a:solidFill>
            <a:srgbClr val="DD785E"/>
          </a:solidFill>
          <a:ln/>
        </p:spPr>
      </p:sp>
      <p:sp>
        <p:nvSpPr>
          <p:cNvPr id="19" name="Shape 14"/>
          <p:cNvSpPr/>
          <p:nvPr/>
        </p:nvSpPr>
        <p:spPr>
          <a:xfrm>
            <a:off x="902434" y="5788343"/>
            <a:ext cx="523994" cy="523994"/>
          </a:xfrm>
          <a:prstGeom prst="roundRect">
            <a:avLst>
              <a:gd name="adj" fmla="val 66674"/>
            </a:avLst>
          </a:prstGeom>
          <a:solidFill>
            <a:srgbClr val="00002E"/>
          </a:solidFill>
          <a:ln w="22860">
            <a:solidFill>
              <a:srgbClr val="DD785E"/>
            </a:solidFill>
            <a:prstDash val="solid"/>
          </a:ln>
        </p:spPr>
      </p:sp>
      <p:sp>
        <p:nvSpPr>
          <p:cNvPr id="20" name="Text 15"/>
          <p:cNvSpPr/>
          <p:nvPr/>
        </p:nvSpPr>
        <p:spPr>
          <a:xfrm>
            <a:off x="1065788" y="5885855"/>
            <a:ext cx="197287" cy="328851"/>
          </a:xfrm>
          <a:prstGeom prst="rect">
            <a:avLst/>
          </a:prstGeom>
          <a:noFill/>
          <a:ln/>
        </p:spPr>
        <p:txBody>
          <a:bodyPr wrap="none" rtlCol="0" anchor="t"/>
          <a:lstStyle/>
          <a:p>
            <a:pPr marL="0" indent="0" algn="ctr">
              <a:lnSpc>
                <a:spcPts val="2589"/>
              </a:lnSpc>
              <a:buNone/>
            </a:pPr>
            <a:r>
              <a:rPr lang="en-US" sz="2589" b="1" dirty="0">
                <a:solidFill>
                  <a:srgbClr val="FFFFFF"/>
                </a:solidFill>
                <a:latin typeface="Nunito" pitchFamily="34" charset="0"/>
                <a:ea typeface="Nunito" pitchFamily="34" charset="-122"/>
                <a:cs typeface="Nunito" pitchFamily="34" charset="-120"/>
              </a:rPr>
              <a:t>3</a:t>
            </a:r>
            <a:endParaRPr lang="en-US" sz="2589" dirty="0"/>
          </a:p>
        </p:txBody>
      </p:sp>
      <p:sp>
        <p:nvSpPr>
          <p:cNvPr id="21" name="Text 16"/>
          <p:cNvSpPr/>
          <p:nvPr/>
        </p:nvSpPr>
        <p:spPr>
          <a:xfrm>
            <a:off x="2445425" y="5759291"/>
            <a:ext cx="3732848" cy="342424"/>
          </a:xfrm>
          <a:prstGeom prst="rect">
            <a:avLst/>
          </a:prstGeom>
          <a:noFill/>
          <a:ln/>
        </p:spPr>
        <p:txBody>
          <a:bodyPr wrap="none" rtlCol="0" anchor="t"/>
          <a:lstStyle/>
          <a:p>
            <a:pPr marL="0" indent="0" algn="l">
              <a:lnSpc>
                <a:spcPts val="2697"/>
              </a:lnSpc>
              <a:buNone/>
            </a:pPr>
            <a:r>
              <a:rPr lang="en-US" sz="2158" b="1" dirty="0">
                <a:solidFill>
                  <a:srgbClr val="FFFFFF"/>
                </a:solidFill>
                <a:latin typeface="Nunito" pitchFamily="34" charset="0"/>
                <a:ea typeface="Nunito" pitchFamily="34" charset="-122"/>
                <a:cs typeface="Nunito" pitchFamily="34" charset="-120"/>
              </a:rPr>
              <a:t>Display and Buzzer Activation</a:t>
            </a:r>
            <a:endParaRPr lang="en-US" sz="2158" dirty="0"/>
          </a:p>
        </p:txBody>
      </p:sp>
      <p:sp>
        <p:nvSpPr>
          <p:cNvPr id="22" name="Text 17"/>
          <p:cNvSpPr/>
          <p:nvPr/>
        </p:nvSpPr>
        <p:spPr>
          <a:xfrm>
            <a:off x="2445425" y="6241375"/>
            <a:ext cx="5883473" cy="1117640"/>
          </a:xfrm>
          <a:prstGeom prst="rect">
            <a:avLst/>
          </a:prstGeom>
          <a:noFill/>
          <a:ln/>
        </p:spPr>
        <p:txBody>
          <a:bodyPr wrap="square" rtlCol="0" anchor="t"/>
          <a:lstStyle/>
          <a:p>
            <a:pPr marL="0" indent="0" algn="l">
              <a:lnSpc>
                <a:spcPts val="2934"/>
              </a:lnSpc>
              <a:buNone/>
            </a:pPr>
            <a:r>
              <a:rPr lang="en-US" sz="1834" dirty="0">
                <a:solidFill>
                  <a:srgbClr val="FFFFFF"/>
                </a:solidFill>
                <a:latin typeface="PT Sans" pitchFamily="34" charset="0"/>
                <a:ea typeface="PT Sans" pitchFamily="34" charset="-122"/>
                <a:cs typeface="PT Sans" pitchFamily="34" charset="-120"/>
              </a:rPr>
              <a:t>The display unit shows distance and speed information, while the buzzer emits an alert if a potential collision is detected.</a:t>
            </a:r>
            <a:endParaRPr lang="en-US" sz="1834"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34434" y="2442329"/>
            <a:ext cx="5017413" cy="3344942"/>
          </a:xfrm>
          <a:prstGeom prst="rect">
            <a:avLst/>
          </a:prstGeom>
        </p:spPr>
      </p:pic>
      <p:sp>
        <p:nvSpPr>
          <p:cNvPr id="6" name="Text 1"/>
          <p:cNvSpPr/>
          <p:nvPr/>
        </p:nvSpPr>
        <p:spPr>
          <a:xfrm>
            <a:off x="6143030" y="817602"/>
            <a:ext cx="5195411" cy="551855"/>
          </a:xfrm>
          <a:prstGeom prst="rect">
            <a:avLst/>
          </a:prstGeom>
          <a:noFill/>
          <a:ln/>
        </p:spPr>
        <p:txBody>
          <a:bodyPr wrap="none" rtlCol="0" anchor="t"/>
          <a:lstStyle/>
          <a:p>
            <a:pPr marL="0" indent="0">
              <a:lnSpc>
                <a:spcPts val="4345"/>
              </a:lnSpc>
              <a:buNone/>
            </a:pPr>
            <a:r>
              <a:rPr lang="en-US" sz="3476" b="1" dirty="0">
                <a:solidFill>
                  <a:srgbClr val="FFFFFF"/>
                </a:solidFill>
                <a:latin typeface="Nunito" pitchFamily="34" charset="0"/>
                <a:ea typeface="Nunito" pitchFamily="34" charset="-122"/>
                <a:cs typeface="Nunito" pitchFamily="34" charset="-120"/>
              </a:rPr>
              <a:t>Collision Warning System</a:t>
            </a:r>
            <a:endParaRPr lang="en-US" sz="3476" dirty="0"/>
          </a:p>
        </p:txBody>
      </p:sp>
      <p:pic>
        <p:nvPicPr>
          <p:cNvPr id="7" name="Image 3" descr="preencoded.png"/>
          <p:cNvPicPr>
            <a:picLocks noChangeAspect="1"/>
          </p:cNvPicPr>
          <p:nvPr/>
        </p:nvPicPr>
        <p:blipFill>
          <a:blip r:embed="rId6"/>
          <a:stretch>
            <a:fillRect/>
          </a:stretch>
        </p:blipFill>
        <p:spPr>
          <a:xfrm>
            <a:off x="6143030" y="1650802"/>
            <a:ext cx="468987" cy="468987"/>
          </a:xfrm>
          <a:prstGeom prst="rect">
            <a:avLst/>
          </a:prstGeom>
        </p:spPr>
      </p:pic>
      <p:sp>
        <p:nvSpPr>
          <p:cNvPr id="8" name="Text 2"/>
          <p:cNvSpPr/>
          <p:nvPr/>
        </p:nvSpPr>
        <p:spPr>
          <a:xfrm>
            <a:off x="6143030" y="2307312"/>
            <a:ext cx="2207181" cy="275868"/>
          </a:xfrm>
          <a:prstGeom prst="rect">
            <a:avLst/>
          </a:prstGeom>
          <a:noFill/>
          <a:ln/>
        </p:spPr>
        <p:txBody>
          <a:bodyPr wrap="none" rtlCol="0" anchor="t"/>
          <a:lstStyle/>
          <a:p>
            <a:pPr marL="0" indent="0" algn="l">
              <a:lnSpc>
                <a:spcPts val="2172"/>
              </a:lnSpc>
              <a:buNone/>
            </a:pPr>
            <a:r>
              <a:rPr lang="en-US" sz="1738" b="1" dirty="0">
                <a:solidFill>
                  <a:srgbClr val="FFFFFF"/>
                </a:solidFill>
                <a:latin typeface="Nunito" pitchFamily="34" charset="0"/>
                <a:ea typeface="Nunito" pitchFamily="34" charset="-122"/>
                <a:cs typeface="Nunito" pitchFamily="34" charset="-120"/>
              </a:rPr>
              <a:t>Audio Warning</a:t>
            </a:r>
            <a:endParaRPr lang="en-US" sz="1738" dirty="0"/>
          </a:p>
        </p:txBody>
      </p:sp>
      <p:sp>
        <p:nvSpPr>
          <p:cNvPr id="9" name="Text 3"/>
          <p:cNvSpPr/>
          <p:nvPr/>
        </p:nvSpPr>
        <p:spPr>
          <a:xfrm>
            <a:off x="6143030" y="2695694"/>
            <a:ext cx="7830741" cy="300157"/>
          </a:xfrm>
          <a:prstGeom prst="rect">
            <a:avLst/>
          </a:prstGeom>
          <a:noFill/>
          <a:ln/>
        </p:spPr>
        <p:txBody>
          <a:bodyPr wrap="none" rtlCol="0" anchor="t"/>
          <a:lstStyle/>
          <a:p>
            <a:pPr marL="0" indent="0" algn="l">
              <a:lnSpc>
                <a:spcPts val="2364"/>
              </a:lnSpc>
              <a:buNone/>
            </a:pPr>
            <a:r>
              <a:rPr lang="en-US" sz="1477" dirty="0">
                <a:solidFill>
                  <a:srgbClr val="FFFFFF"/>
                </a:solidFill>
                <a:latin typeface="PT Sans" pitchFamily="34" charset="0"/>
                <a:ea typeface="PT Sans" pitchFamily="34" charset="-122"/>
                <a:cs typeface="PT Sans" pitchFamily="34" charset="-120"/>
              </a:rPr>
              <a:t>A loud and distinctive buzzer sound alerts the driver of a potential collision.</a:t>
            </a:r>
            <a:endParaRPr lang="en-US" sz="1477" dirty="0"/>
          </a:p>
        </p:txBody>
      </p:sp>
      <p:pic>
        <p:nvPicPr>
          <p:cNvPr id="10" name="Image 4" descr="preencoded.png"/>
          <p:cNvPicPr>
            <a:picLocks noChangeAspect="1"/>
          </p:cNvPicPr>
          <p:nvPr/>
        </p:nvPicPr>
        <p:blipFill>
          <a:blip r:embed="rId7"/>
          <a:stretch>
            <a:fillRect/>
          </a:stretch>
        </p:blipFill>
        <p:spPr>
          <a:xfrm>
            <a:off x="6143030" y="3558659"/>
            <a:ext cx="468987" cy="468987"/>
          </a:xfrm>
          <a:prstGeom prst="rect">
            <a:avLst/>
          </a:prstGeom>
        </p:spPr>
      </p:pic>
      <p:sp>
        <p:nvSpPr>
          <p:cNvPr id="11" name="Text 4"/>
          <p:cNvSpPr/>
          <p:nvPr/>
        </p:nvSpPr>
        <p:spPr>
          <a:xfrm>
            <a:off x="6143030" y="4215170"/>
            <a:ext cx="2207181" cy="275868"/>
          </a:xfrm>
          <a:prstGeom prst="rect">
            <a:avLst/>
          </a:prstGeom>
          <a:noFill/>
          <a:ln/>
        </p:spPr>
        <p:txBody>
          <a:bodyPr wrap="none" rtlCol="0" anchor="t"/>
          <a:lstStyle/>
          <a:p>
            <a:pPr marL="0" indent="0" algn="l">
              <a:lnSpc>
                <a:spcPts val="2172"/>
              </a:lnSpc>
              <a:buNone/>
            </a:pPr>
            <a:r>
              <a:rPr lang="en-US" sz="1738" b="1" dirty="0">
                <a:solidFill>
                  <a:srgbClr val="FFFFFF"/>
                </a:solidFill>
                <a:latin typeface="Nunito" pitchFamily="34" charset="0"/>
                <a:ea typeface="Nunito" pitchFamily="34" charset="-122"/>
                <a:cs typeface="Nunito" pitchFamily="34" charset="-120"/>
              </a:rPr>
              <a:t>Visual Warning</a:t>
            </a:r>
            <a:endParaRPr lang="en-US" sz="1738" dirty="0"/>
          </a:p>
        </p:txBody>
      </p:sp>
      <p:sp>
        <p:nvSpPr>
          <p:cNvPr id="12" name="Text 5"/>
          <p:cNvSpPr/>
          <p:nvPr/>
        </p:nvSpPr>
        <p:spPr>
          <a:xfrm>
            <a:off x="6143030" y="4603552"/>
            <a:ext cx="7830741" cy="600313"/>
          </a:xfrm>
          <a:prstGeom prst="rect">
            <a:avLst/>
          </a:prstGeom>
          <a:noFill/>
          <a:ln/>
        </p:spPr>
        <p:txBody>
          <a:bodyPr wrap="square" rtlCol="0" anchor="t"/>
          <a:lstStyle/>
          <a:p>
            <a:pPr marL="0" indent="0" algn="l">
              <a:lnSpc>
                <a:spcPts val="2364"/>
              </a:lnSpc>
              <a:buNone/>
            </a:pPr>
            <a:r>
              <a:rPr lang="en-US" sz="1477" dirty="0">
                <a:solidFill>
                  <a:srgbClr val="FFFFFF"/>
                </a:solidFill>
                <a:latin typeface="PT Sans" pitchFamily="34" charset="0"/>
                <a:ea typeface="PT Sans" pitchFamily="34" charset="-122"/>
                <a:cs typeface="PT Sans" pitchFamily="34" charset="-120"/>
              </a:rPr>
              <a:t>An LCD display shows the distance and speed of nearby objects, providing visual feedback to the driver.</a:t>
            </a:r>
            <a:endParaRPr lang="en-US" sz="1477" dirty="0"/>
          </a:p>
        </p:txBody>
      </p:sp>
      <p:pic>
        <p:nvPicPr>
          <p:cNvPr id="13" name="Image 5" descr="preencoded.png"/>
          <p:cNvPicPr>
            <a:picLocks noChangeAspect="1"/>
          </p:cNvPicPr>
          <p:nvPr/>
        </p:nvPicPr>
        <p:blipFill>
          <a:blip r:embed="rId8"/>
          <a:stretch>
            <a:fillRect/>
          </a:stretch>
        </p:blipFill>
        <p:spPr>
          <a:xfrm>
            <a:off x="6143030" y="5766673"/>
            <a:ext cx="468987" cy="468987"/>
          </a:xfrm>
          <a:prstGeom prst="rect">
            <a:avLst/>
          </a:prstGeom>
        </p:spPr>
      </p:pic>
      <p:sp>
        <p:nvSpPr>
          <p:cNvPr id="14" name="Text 6"/>
          <p:cNvSpPr/>
          <p:nvPr/>
        </p:nvSpPr>
        <p:spPr>
          <a:xfrm>
            <a:off x="6143030" y="6423184"/>
            <a:ext cx="2207181" cy="275868"/>
          </a:xfrm>
          <a:prstGeom prst="rect">
            <a:avLst/>
          </a:prstGeom>
          <a:noFill/>
          <a:ln/>
        </p:spPr>
        <p:txBody>
          <a:bodyPr wrap="none" rtlCol="0" anchor="t"/>
          <a:lstStyle/>
          <a:p>
            <a:pPr marL="0" indent="0" algn="l">
              <a:lnSpc>
                <a:spcPts val="2172"/>
              </a:lnSpc>
              <a:buNone/>
            </a:pPr>
            <a:r>
              <a:rPr lang="en-US" sz="1738" b="1" dirty="0">
                <a:solidFill>
                  <a:srgbClr val="FFFFFF"/>
                </a:solidFill>
                <a:latin typeface="Nunito" pitchFamily="34" charset="0"/>
                <a:ea typeface="Nunito" pitchFamily="34" charset="-122"/>
                <a:cs typeface="Nunito" pitchFamily="34" charset="-120"/>
              </a:rPr>
              <a:t>Alert Threshold</a:t>
            </a:r>
            <a:endParaRPr lang="en-US" sz="1738" dirty="0"/>
          </a:p>
        </p:txBody>
      </p:sp>
      <p:sp>
        <p:nvSpPr>
          <p:cNvPr id="15" name="Text 7"/>
          <p:cNvSpPr/>
          <p:nvPr/>
        </p:nvSpPr>
        <p:spPr>
          <a:xfrm>
            <a:off x="6143030" y="6811566"/>
            <a:ext cx="7830741" cy="600313"/>
          </a:xfrm>
          <a:prstGeom prst="rect">
            <a:avLst/>
          </a:prstGeom>
          <a:noFill/>
          <a:ln/>
        </p:spPr>
        <p:txBody>
          <a:bodyPr wrap="square" rtlCol="0" anchor="t"/>
          <a:lstStyle/>
          <a:p>
            <a:pPr marL="0" indent="0" algn="l">
              <a:lnSpc>
                <a:spcPts val="2364"/>
              </a:lnSpc>
              <a:buNone/>
            </a:pPr>
            <a:r>
              <a:rPr lang="en-US" sz="1477" dirty="0">
                <a:solidFill>
                  <a:srgbClr val="FFFFFF"/>
                </a:solidFill>
                <a:latin typeface="PT Sans" pitchFamily="34" charset="0"/>
                <a:ea typeface="PT Sans" pitchFamily="34" charset="-122"/>
                <a:cs typeface="PT Sans" pitchFamily="34" charset="-120"/>
              </a:rPr>
              <a:t>The system is programmed with adjustable alert thresholds for different speed ranges, ensuring appropriate warning levels based on driving conditions.</a:t>
            </a:r>
            <a:endParaRPr lang="en-US" sz="147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246817" y="2306955"/>
            <a:ext cx="4992648" cy="3615571"/>
          </a:xfrm>
          <a:prstGeom prst="rect">
            <a:avLst/>
          </a:prstGeom>
        </p:spPr>
      </p:pic>
      <p:sp>
        <p:nvSpPr>
          <p:cNvPr id="6" name="Text 1"/>
          <p:cNvSpPr/>
          <p:nvPr/>
        </p:nvSpPr>
        <p:spPr>
          <a:xfrm>
            <a:off x="6177558" y="1300282"/>
            <a:ext cx="6835854" cy="580787"/>
          </a:xfrm>
          <a:prstGeom prst="rect">
            <a:avLst/>
          </a:prstGeom>
          <a:noFill/>
          <a:ln/>
        </p:spPr>
        <p:txBody>
          <a:bodyPr wrap="none" rtlCol="0" anchor="t"/>
          <a:lstStyle/>
          <a:p>
            <a:pPr marL="0" indent="0">
              <a:lnSpc>
                <a:spcPts val="4574"/>
              </a:lnSpc>
              <a:buNone/>
            </a:pPr>
            <a:r>
              <a:rPr lang="en-US" sz="3659" b="1" dirty="0">
                <a:solidFill>
                  <a:srgbClr val="FFFFFF"/>
                </a:solidFill>
                <a:latin typeface="Nunito" pitchFamily="34" charset="0"/>
                <a:ea typeface="Nunito" pitchFamily="34" charset="-122"/>
                <a:cs typeface="Nunito" pitchFamily="34" charset="-120"/>
              </a:rPr>
              <a:t>Hardware Setup and Integration</a:t>
            </a:r>
            <a:endParaRPr lang="en-US" sz="3659" dirty="0"/>
          </a:p>
        </p:txBody>
      </p:sp>
      <p:sp>
        <p:nvSpPr>
          <p:cNvPr id="7" name="Shape 2"/>
          <p:cNvSpPr/>
          <p:nvPr/>
        </p:nvSpPr>
        <p:spPr>
          <a:xfrm>
            <a:off x="6177558" y="2177296"/>
            <a:ext cx="7761684" cy="4752023"/>
          </a:xfrm>
          <a:prstGeom prst="roundRect">
            <a:avLst>
              <a:gd name="adj" fmla="val 6234"/>
            </a:avLst>
          </a:prstGeom>
          <a:noFill/>
          <a:ln w="7620">
            <a:solidFill>
              <a:srgbClr val="FFFFFF">
                <a:alpha val="24000"/>
              </a:srgbClr>
            </a:solidFill>
            <a:prstDash val="solid"/>
          </a:ln>
        </p:spPr>
      </p:sp>
      <p:sp>
        <p:nvSpPr>
          <p:cNvPr id="8" name="Shape 3"/>
          <p:cNvSpPr/>
          <p:nvPr/>
        </p:nvSpPr>
        <p:spPr>
          <a:xfrm>
            <a:off x="6185178" y="2184916"/>
            <a:ext cx="7746444" cy="884158"/>
          </a:xfrm>
          <a:prstGeom prst="rect">
            <a:avLst/>
          </a:prstGeom>
          <a:solidFill>
            <a:srgbClr val="FFFFFF">
              <a:alpha val="4000"/>
            </a:srgbClr>
          </a:solidFill>
          <a:ln/>
        </p:spPr>
      </p:sp>
      <p:sp>
        <p:nvSpPr>
          <p:cNvPr id="9" name="Text 4"/>
          <p:cNvSpPr/>
          <p:nvPr/>
        </p:nvSpPr>
        <p:spPr>
          <a:xfrm>
            <a:off x="6382583" y="2311003"/>
            <a:ext cx="3474601" cy="315992"/>
          </a:xfrm>
          <a:prstGeom prst="rect">
            <a:avLst/>
          </a:prstGeom>
          <a:noFill/>
          <a:ln/>
        </p:spPr>
        <p:txBody>
          <a:bodyPr wrap="non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STM32F407VGT6 Microcontroller</a:t>
            </a:r>
            <a:endParaRPr lang="en-US" sz="1555" dirty="0"/>
          </a:p>
        </p:txBody>
      </p:sp>
      <p:sp>
        <p:nvSpPr>
          <p:cNvPr id="10" name="Text 5"/>
          <p:cNvSpPr/>
          <p:nvPr/>
        </p:nvSpPr>
        <p:spPr>
          <a:xfrm>
            <a:off x="10259616" y="2311003"/>
            <a:ext cx="3474601" cy="631984"/>
          </a:xfrm>
          <a:prstGeom prst="rect">
            <a:avLst/>
          </a:prstGeom>
          <a:noFill/>
          <a:ln/>
        </p:spPr>
        <p:txBody>
          <a:bodyPr wrap="squar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The heart of the system, responsible for data processing and communication.</a:t>
            </a:r>
            <a:endParaRPr lang="en-US" sz="1555" dirty="0"/>
          </a:p>
        </p:txBody>
      </p:sp>
      <p:sp>
        <p:nvSpPr>
          <p:cNvPr id="11" name="Shape 6"/>
          <p:cNvSpPr/>
          <p:nvPr/>
        </p:nvSpPr>
        <p:spPr>
          <a:xfrm>
            <a:off x="6185178" y="3069074"/>
            <a:ext cx="7746444" cy="884158"/>
          </a:xfrm>
          <a:prstGeom prst="rect">
            <a:avLst/>
          </a:prstGeom>
          <a:solidFill>
            <a:srgbClr val="000000">
              <a:alpha val="4000"/>
            </a:srgbClr>
          </a:solidFill>
          <a:ln/>
        </p:spPr>
      </p:sp>
      <p:sp>
        <p:nvSpPr>
          <p:cNvPr id="12" name="Text 7"/>
          <p:cNvSpPr/>
          <p:nvPr/>
        </p:nvSpPr>
        <p:spPr>
          <a:xfrm>
            <a:off x="6382583" y="3195161"/>
            <a:ext cx="3474601" cy="315992"/>
          </a:xfrm>
          <a:prstGeom prst="rect">
            <a:avLst/>
          </a:prstGeom>
          <a:noFill/>
          <a:ln/>
        </p:spPr>
        <p:txBody>
          <a:bodyPr wrap="non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Ultrasonic Sensors</a:t>
            </a:r>
            <a:endParaRPr lang="en-US" sz="1555" dirty="0"/>
          </a:p>
        </p:txBody>
      </p:sp>
      <p:sp>
        <p:nvSpPr>
          <p:cNvPr id="13" name="Text 8"/>
          <p:cNvSpPr/>
          <p:nvPr/>
        </p:nvSpPr>
        <p:spPr>
          <a:xfrm>
            <a:off x="10259616" y="3195161"/>
            <a:ext cx="3474601" cy="631984"/>
          </a:xfrm>
          <a:prstGeom prst="rect">
            <a:avLst/>
          </a:prstGeom>
          <a:noFill/>
          <a:ln/>
        </p:spPr>
        <p:txBody>
          <a:bodyPr wrap="squar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Used to detect objects in the vicinity of the vehicle.</a:t>
            </a:r>
            <a:endParaRPr lang="en-US" sz="1555" dirty="0"/>
          </a:p>
        </p:txBody>
      </p:sp>
      <p:sp>
        <p:nvSpPr>
          <p:cNvPr id="14" name="Shape 9"/>
          <p:cNvSpPr/>
          <p:nvPr/>
        </p:nvSpPr>
        <p:spPr>
          <a:xfrm>
            <a:off x="6185178" y="3953232"/>
            <a:ext cx="7746444" cy="1200150"/>
          </a:xfrm>
          <a:prstGeom prst="rect">
            <a:avLst/>
          </a:prstGeom>
          <a:solidFill>
            <a:srgbClr val="FFFFFF">
              <a:alpha val="4000"/>
            </a:srgbClr>
          </a:solidFill>
          <a:ln/>
        </p:spPr>
      </p:sp>
      <p:sp>
        <p:nvSpPr>
          <p:cNvPr id="15" name="Text 10"/>
          <p:cNvSpPr/>
          <p:nvPr/>
        </p:nvSpPr>
        <p:spPr>
          <a:xfrm>
            <a:off x="6382583" y="4079319"/>
            <a:ext cx="3474601" cy="315992"/>
          </a:xfrm>
          <a:prstGeom prst="rect">
            <a:avLst/>
          </a:prstGeom>
          <a:noFill/>
          <a:ln/>
        </p:spPr>
        <p:txBody>
          <a:bodyPr wrap="non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CAN Transceiver</a:t>
            </a:r>
            <a:endParaRPr lang="en-US" sz="1555" dirty="0"/>
          </a:p>
        </p:txBody>
      </p:sp>
      <p:sp>
        <p:nvSpPr>
          <p:cNvPr id="16" name="Text 11"/>
          <p:cNvSpPr/>
          <p:nvPr/>
        </p:nvSpPr>
        <p:spPr>
          <a:xfrm>
            <a:off x="10259616" y="4079319"/>
            <a:ext cx="3474601" cy="947976"/>
          </a:xfrm>
          <a:prstGeom prst="rect">
            <a:avLst/>
          </a:prstGeom>
          <a:noFill/>
          <a:ln/>
        </p:spPr>
        <p:txBody>
          <a:bodyPr wrap="squar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Facilitates communication between the microcontroller and the display unit and buzzer.</a:t>
            </a:r>
            <a:endParaRPr lang="en-US" sz="1555" dirty="0"/>
          </a:p>
        </p:txBody>
      </p:sp>
      <p:sp>
        <p:nvSpPr>
          <p:cNvPr id="17" name="Shape 12"/>
          <p:cNvSpPr/>
          <p:nvPr/>
        </p:nvSpPr>
        <p:spPr>
          <a:xfrm>
            <a:off x="6185178" y="5153382"/>
            <a:ext cx="7746444" cy="884158"/>
          </a:xfrm>
          <a:prstGeom prst="rect">
            <a:avLst/>
          </a:prstGeom>
          <a:solidFill>
            <a:srgbClr val="000000">
              <a:alpha val="4000"/>
            </a:srgbClr>
          </a:solidFill>
          <a:ln/>
        </p:spPr>
      </p:sp>
      <p:sp>
        <p:nvSpPr>
          <p:cNvPr id="18" name="Text 13"/>
          <p:cNvSpPr/>
          <p:nvPr/>
        </p:nvSpPr>
        <p:spPr>
          <a:xfrm>
            <a:off x="6382583" y="5279469"/>
            <a:ext cx="3474601" cy="315992"/>
          </a:xfrm>
          <a:prstGeom prst="rect">
            <a:avLst/>
          </a:prstGeom>
          <a:noFill/>
          <a:ln/>
        </p:spPr>
        <p:txBody>
          <a:bodyPr wrap="non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LCD Display</a:t>
            </a:r>
            <a:endParaRPr lang="en-US" sz="1555" dirty="0"/>
          </a:p>
        </p:txBody>
      </p:sp>
      <p:sp>
        <p:nvSpPr>
          <p:cNvPr id="19" name="Text 14"/>
          <p:cNvSpPr/>
          <p:nvPr/>
        </p:nvSpPr>
        <p:spPr>
          <a:xfrm>
            <a:off x="10259616" y="5279469"/>
            <a:ext cx="3474601" cy="631984"/>
          </a:xfrm>
          <a:prstGeom prst="rect">
            <a:avLst/>
          </a:prstGeom>
          <a:noFill/>
          <a:ln/>
        </p:spPr>
        <p:txBody>
          <a:bodyPr wrap="squar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Provides visual feedback on detected objects and potential collisions.</a:t>
            </a:r>
            <a:endParaRPr lang="en-US" sz="1555" dirty="0"/>
          </a:p>
        </p:txBody>
      </p:sp>
      <p:sp>
        <p:nvSpPr>
          <p:cNvPr id="20" name="Shape 15"/>
          <p:cNvSpPr/>
          <p:nvPr/>
        </p:nvSpPr>
        <p:spPr>
          <a:xfrm>
            <a:off x="6185178" y="6037540"/>
            <a:ext cx="7746444" cy="884158"/>
          </a:xfrm>
          <a:prstGeom prst="rect">
            <a:avLst/>
          </a:prstGeom>
          <a:solidFill>
            <a:srgbClr val="FFFFFF">
              <a:alpha val="4000"/>
            </a:srgbClr>
          </a:solidFill>
          <a:ln/>
        </p:spPr>
      </p:sp>
      <p:sp>
        <p:nvSpPr>
          <p:cNvPr id="21" name="Text 16"/>
          <p:cNvSpPr/>
          <p:nvPr/>
        </p:nvSpPr>
        <p:spPr>
          <a:xfrm>
            <a:off x="6382583" y="6163628"/>
            <a:ext cx="3474601" cy="315992"/>
          </a:xfrm>
          <a:prstGeom prst="rect">
            <a:avLst/>
          </a:prstGeom>
          <a:noFill/>
          <a:ln/>
        </p:spPr>
        <p:txBody>
          <a:bodyPr wrap="non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Buzzer</a:t>
            </a:r>
            <a:endParaRPr lang="en-US" sz="1555" dirty="0"/>
          </a:p>
        </p:txBody>
      </p:sp>
      <p:sp>
        <p:nvSpPr>
          <p:cNvPr id="22" name="Text 17"/>
          <p:cNvSpPr/>
          <p:nvPr/>
        </p:nvSpPr>
        <p:spPr>
          <a:xfrm>
            <a:off x="10259616" y="6163628"/>
            <a:ext cx="3474601" cy="631984"/>
          </a:xfrm>
          <a:prstGeom prst="rect">
            <a:avLst/>
          </a:prstGeom>
          <a:noFill/>
          <a:ln/>
        </p:spPr>
        <p:txBody>
          <a:bodyPr wrap="square" rtlCol="0" anchor="t"/>
          <a:lstStyle/>
          <a:p>
            <a:pPr marL="0" indent="0">
              <a:lnSpc>
                <a:spcPts val="2488"/>
              </a:lnSpc>
              <a:buNone/>
            </a:pPr>
            <a:r>
              <a:rPr lang="en-US" sz="1555" dirty="0">
                <a:solidFill>
                  <a:srgbClr val="FFFFFF"/>
                </a:solidFill>
                <a:latin typeface="PT Sans" pitchFamily="34" charset="0"/>
                <a:ea typeface="PT Sans" pitchFamily="34" charset="-122"/>
                <a:cs typeface="PT Sans" pitchFamily="34" charset="-120"/>
              </a:rPr>
              <a:t>Emits an audible warning signal in case of a potential collision.</a:t>
            </a:r>
            <a:endParaRPr lang="en-US" sz="1555"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pic>
        <p:nvPicPr>
          <p:cNvPr id="5" name="Image 2" descr="preencoded.png"/>
          <p:cNvPicPr>
            <a:picLocks noChangeAspect="1"/>
          </p:cNvPicPr>
          <p:nvPr/>
        </p:nvPicPr>
        <p:blipFill>
          <a:blip r:embed="rId5"/>
          <a:stretch>
            <a:fillRect/>
          </a:stretch>
        </p:blipFill>
        <p:spPr>
          <a:xfrm>
            <a:off x="9411891" y="2295406"/>
            <a:ext cx="4950500" cy="3638669"/>
          </a:xfrm>
          <a:prstGeom prst="rect">
            <a:avLst/>
          </a:prstGeom>
        </p:spPr>
      </p:pic>
      <p:sp>
        <p:nvSpPr>
          <p:cNvPr id="6" name="Text 1"/>
          <p:cNvSpPr/>
          <p:nvPr/>
        </p:nvSpPr>
        <p:spPr>
          <a:xfrm>
            <a:off x="750213" y="769144"/>
            <a:ext cx="7643574" cy="1260872"/>
          </a:xfrm>
          <a:prstGeom prst="rect">
            <a:avLst/>
          </a:prstGeom>
          <a:noFill/>
          <a:ln/>
        </p:spPr>
        <p:txBody>
          <a:bodyPr wrap="square" rtlCol="0" anchor="t"/>
          <a:lstStyle/>
          <a:p>
            <a:pPr marL="0" indent="0">
              <a:lnSpc>
                <a:spcPts val="4965"/>
              </a:lnSpc>
              <a:buNone/>
            </a:pPr>
            <a:r>
              <a:rPr lang="en-US" sz="3972" b="1" dirty="0">
                <a:solidFill>
                  <a:srgbClr val="FFFFFF"/>
                </a:solidFill>
                <a:latin typeface="Nunito" pitchFamily="34" charset="0"/>
                <a:ea typeface="Nunito" pitchFamily="34" charset="-122"/>
                <a:cs typeface="Nunito" pitchFamily="34" charset="-120"/>
              </a:rPr>
              <a:t>Software Implementation with FreeRTOS</a:t>
            </a:r>
            <a:endParaRPr lang="en-US" sz="3972" dirty="0"/>
          </a:p>
        </p:txBody>
      </p:sp>
      <p:sp>
        <p:nvSpPr>
          <p:cNvPr id="7" name="Shape 2"/>
          <p:cNvSpPr/>
          <p:nvPr/>
        </p:nvSpPr>
        <p:spPr>
          <a:xfrm>
            <a:off x="750213" y="2351484"/>
            <a:ext cx="3714631" cy="2604849"/>
          </a:xfrm>
          <a:prstGeom prst="roundRect">
            <a:avLst>
              <a:gd name="adj" fmla="val 12345"/>
            </a:avLst>
          </a:prstGeom>
          <a:solidFill>
            <a:srgbClr val="00002E"/>
          </a:solidFill>
          <a:ln w="22860">
            <a:solidFill>
              <a:srgbClr val="F2B42D"/>
            </a:solidFill>
            <a:prstDash val="solid"/>
          </a:ln>
        </p:spPr>
      </p:sp>
      <p:sp>
        <p:nvSpPr>
          <p:cNvPr id="8" name="Text 3"/>
          <p:cNvSpPr/>
          <p:nvPr/>
        </p:nvSpPr>
        <p:spPr>
          <a:xfrm>
            <a:off x="987385" y="2588657"/>
            <a:ext cx="3240286" cy="630317"/>
          </a:xfrm>
          <a:prstGeom prst="rect">
            <a:avLst/>
          </a:prstGeom>
          <a:noFill/>
          <a:ln/>
        </p:spPr>
        <p:txBody>
          <a:bodyPr wrap="square" rtlCol="0" anchor="t"/>
          <a:lstStyle/>
          <a:p>
            <a:pPr marL="0" indent="0">
              <a:lnSpc>
                <a:spcPts val="2482"/>
              </a:lnSpc>
              <a:buNone/>
            </a:pPr>
            <a:r>
              <a:rPr lang="en-US" sz="1986" b="1" dirty="0">
                <a:solidFill>
                  <a:srgbClr val="FFFFFF"/>
                </a:solidFill>
                <a:latin typeface="Nunito" pitchFamily="34" charset="0"/>
                <a:ea typeface="Nunito" pitchFamily="34" charset="-122"/>
                <a:cs typeface="Nunito" pitchFamily="34" charset="-120"/>
              </a:rPr>
              <a:t>Real-time Operating System</a:t>
            </a:r>
            <a:endParaRPr lang="en-US" sz="1986" dirty="0"/>
          </a:p>
        </p:txBody>
      </p:sp>
      <p:sp>
        <p:nvSpPr>
          <p:cNvPr id="9" name="Text 4"/>
          <p:cNvSpPr/>
          <p:nvPr/>
        </p:nvSpPr>
        <p:spPr>
          <a:xfrm>
            <a:off x="987385" y="3347561"/>
            <a:ext cx="3240286" cy="1371600"/>
          </a:xfrm>
          <a:prstGeom prst="rect">
            <a:avLst/>
          </a:prstGeom>
          <a:noFill/>
          <a:ln/>
        </p:spPr>
        <p:txBody>
          <a:bodyPr wrap="square" rtlCol="0" anchor="t"/>
          <a:lstStyle/>
          <a:p>
            <a:pPr marL="0" indent="0">
              <a:lnSpc>
                <a:spcPts val="2701"/>
              </a:lnSpc>
              <a:buNone/>
            </a:pPr>
            <a:r>
              <a:rPr lang="en-US" sz="1688" dirty="0">
                <a:solidFill>
                  <a:srgbClr val="FFFFFF"/>
                </a:solidFill>
                <a:latin typeface="PT Sans" pitchFamily="34" charset="0"/>
                <a:ea typeface="PT Sans" pitchFamily="34" charset="-122"/>
                <a:cs typeface="PT Sans" pitchFamily="34" charset="-120"/>
              </a:rPr>
              <a:t>FreeRTOS is used to manage the system's resources and ensure efficient and timely execution of tasks.</a:t>
            </a:r>
            <a:endParaRPr lang="en-US" sz="1688" dirty="0"/>
          </a:p>
        </p:txBody>
      </p:sp>
      <p:sp>
        <p:nvSpPr>
          <p:cNvPr id="10" name="Shape 5"/>
          <p:cNvSpPr/>
          <p:nvPr/>
        </p:nvSpPr>
        <p:spPr>
          <a:xfrm>
            <a:off x="4679156" y="2351484"/>
            <a:ext cx="3714631" cy="2604849"/>
          </a:xfrm>
          <a:prstGeom prst="roundRect">
            <a:avLst>
              <a:gd name="adj" fmla="val 12345"/>
            </a:avLst>
          </a:prstGeom>
          <a:solidFill>
            <a:srgbClr val="00002E"/>
          </a:solidFill>
          <a:ln w="22860">
            <a:solidFill>
              <a:srgbClr val="D7425E"/>
            </a:solidFill>
            <a:prstDash val="solid"/>
          </a:ln>
        </p:spPr>
      </p:sp>
      <p:sp>
        <p:nvSpPr>
          <p:cNvPr id="11" name="Text 6"/>
          <p:cNvSpPr/>
          <p:nvPr/>
        </p:nvSpPr>
        <p:spPr>
          <a:xfrm>
            <a:off x="4916329" y="2588657"/>
            <a:ext cx="2760345" cy="315158"/>
          </a:xfrm>
          <a:prstGeom prst="rect">
            <a:avLst/>
          </a:prstGeom>
          <a:noFill/>
          <a:ln/>
        </p:spPr>
        <p:txBody>
          <a:bodyPr wrap="none" rtlCol="0" anchor="t"/>
          <a:lstStyle/>
          <a:p>
            <a:pPr marL="0" indent="0">
              <a:lnSpc>
                <a:spcPts val="2482"/>
              </a:lnSpc>
              <a:buNone/>
            </a:pPr>
            <a:r>
              <a:rPr lang="en-US" sz="1986" b="1" dirty="0">
                <a:solidFill>
                  <a:srgbClr val="FFFFFF"/>
                </a:solidFill>
                <a:latin typeface="Nunito" pitchFamily="34" charset="0"/>
                <a:ea typeface="Nunito" pitchFamily="34" charset="-122"/>
                <a:cs typeface="Nunito" pitchFamily="34" charset="-120"/>
              </a:rPr>
              <a:t>Sensor Data Acquisition</a:t>
            </a:r>
            <a:endParaRPr lang="en-US" sz="1986" dirty="0"/>
          </a:p>
        </p:txBody>
      </p:sp>
      <p:sp>
        <p:nvSpPr>
          <p:cNvPr id="12" name="Text 7"/>
          <p:cNvSpPr/>
          <p:nvPr/>
        </p:nvSpPr>
        <p:spPr>
          <a:xfrm>
            <a:off x="4916329" y="3032403"/>
            <a:ext cx="3240286" cy="1371600"/>
          </a:xfrm>
          <a:prstGeom prst="rect">
            <a:avLst/>
          </a:prstGeom>
          <a:noFill/>
          <a:ln/>
        </p:spPr>
        <p:txBody>
          <a:bodyPr wrap="square" rtlCol="0" anchor="t"/>
          <a:lstStyle/>
          <a:p>
            <a:pPr marL="0" indent="0">
              <a:lnSpc>
                <a:spcPts val="2701"/>
              </a:lnSpc>
              <a:buNone/>
            </a:pPr>
            <a:r>
              <a:rPr lang="en-US" sz="1688" dirty="0">
                <a:solidFill>
                  <a:srgbClr val="FFFFFF"/>
                </a:solidFill>
                <a:latin typeface="PT Sans" pitchFamily="34" charset="0"/>
                <a:ea typeface="PT Sans" pitchFamily="34" charset="-122"/>
                <a:cs typeface="PT Sans" pitchFamily="34" charset="-120"/>
              </a:rPr>
              <a:t>Software modules are developed to acquire data from the ultrasonic sensors and process it to detect potential collisions.</a:t>
            </a:r>
            <a:endParaRPr lang="en-US" sz="1688" dirty="0"/>
          </a:p>
        </p:txBody>
      </p:sp>
      <p:sp>
        <p:nvSpPr>
          <p:cNvPr id="13" name="Shape 8"/>
          <p:cNvSpPr/>
          <p:nvPr/>
        </p:nvSpPr>
        <p:spPr>
          <a:xfrm>
            <a:off x="750213" y="5170646"/>
            <a:ext cx="3714631" cy="2289691"/>
          </a:xfrm>
          <a:prstGeom prst="roundRect">
            <a:avLst>
              <a:gd name="adj" fmla="val 14044"/>
            </a:avLst>
          </a:prstGeom>
          <a:solidFill>
            <a:srgbClr val="00002E"/>
          </a:solidFill>
          <a:ln w="22860">
            <a:solidFill>
              <a:srgbClr val="DD785E"/>
            </a:solidFill>
            <a:prstDash val="solid"/>
          </a:ln>
        </p:spPr>
      </p:sp>
      <p:sp>
        <p:nvSpPr>
          <p:cNvPr id="14" name="Text 9"/>
          <p:cNvSpPr/>
          <p:nvPr/>
        </p:nvSpPr>
        <p:spPr>
          <a:xfrm>
            <a:off x="987385" y="5407819"/>
            <a:ext cx="2521982" cy="315158"/>
          </a:xfrm>
          <a:prstGeom prst="rect">
            <a:avLst/>
          </a:prstGeom>
          <a:noFill/>
          <a:ln/>
        </p:spPr>
        <p:txBody>
          <a:bodyPr wrap="none" rtlCol="0" anchor="t"/>
          <a:lstStyle/>
          <a:p>
            <a:pPr marL="0" indent="0">
              <a:lnSpc>
                <a:spcPts val="2482"/>
              </a:lnSpc>
              <a:buNone/>
            </a:pPr>
            <a:r>
              <a:rPr lang="en-US" sz="1986" b="1" dirty="0">
                <a:solidFill>
                  <a:srgbClr val="FFFFFF"/>
                </a:solidFill>
                <a:latin typeface="Nunito" pitchFamily="34" charset="0"/>
                <a:ea typeface="Nunito" pitchFamily="34" charset="-122"/>
                <a:cs typeface="Nunito" pitchFamily="34" charset="-120"/>
              </a:rPr>
              <a:t>CAN Communication</a:t>
            </a:r>
            <a:endParaRPr lang="en-US" sz="1986" dirty="0"/>
          </a:p>
        </p:txBody>
      </p:sp>
      <p:sp>
        <p:nvSpPr>
          <p:cNvPr id="15" name="Text 10"/>
          <p:cNvSpPr/>
          <p:nvPr/>
        </p:nvSpPr>
        <p:spPr>
          <a:xfrm>
            <a:off x="987385" y="5851565"/>
            <a:ext cx="3240286" cy="1371600"/>
          </a:xfrm>
          <a:prstGeom prst="rect">
            <a:avLst/>
          </a:prstGeom>
          <a:noFill/>
          <a:ln/>
        </p:spPr>
        <p:txBody>
          <a:bodyPr wrap="square" rtlCol="0" anchor="t"/>
          <a:lstStyle/>
          <a:p>
            <a:pPr marL="0" indent="0">
              <a:lnSpc>
                <a:spcPts val="2701"/>
              </a:lnSpc>
              <a:buNone/>
            </a:pPr>
            <a:r>
              <a:rPr lang="en-US" sz="1688" dirty="0">
                <a:solidFill>
                  <a:srgbClr val="FFFFFF"/>
                </a:solidFill>
                <a:latin typeface="PT Sans" pitchFamily="34" charset="0"/>
                <a:ea typeface="PT Sans" pitchFamily="34" charset="-122"/>
                <a:cs typeface="PT Sans" pitchFamily="34" charset="-120"/>
              </a:rPr>
              <a:t>Software libraries are implemented to handle communication over the CAN bus, ensuring reliable data transmission.</a:t>
            </a:r>
            <a:endParaRPr lang="en-US" sz="1688" dirty="0"/>
          </a:p>
        </p:txBody>
      </p:sp>
      <p:sp>
        <p:nvSpPr>
          <p:cNvPr id="16" name="Shape 11"/>
          <p:cNvSpPr/>
          <p:nvPr/>
        </p:nvSpPr>
        <p:spPr>
          <a:xfrm>
            <a:off x="4679156" y="5170646"/>
            <a:ext cx="3714631" cy="2289691"/>
          </a:xfrm>
          <a:prstGeom prst="roundRect">
            <a:avLst>
              <a:gd name="adj" fmla="val 14044"/>
            </a:avLst>
          </a:prstGeom>
          <a:solidFill>
            <a:srgbClr val="00002E"/>
          </a:solidFill>
          <a:ln w="22860">
            <a:solidFill>
              <a:srgbClr val="48A8E2"/>
            </a:solidFill>
            <a:prstDash val="solid"/>
          </a:ln>
        </p:spPr>
      </p:sp>
      <p:sp>
        <p:nvSpPr>
          <p:cNvPr id="17" name="Text 12"/>
          <p:cNvSpPr/>
          <p:nvPr/>
        </p:nvSpPr>
        <p:spPr>
          <a:xfrm>
            <a:off x="4916329" y="5407819"/>
            <a:ext cx="3124081" cy="315158"/>
          </a:xfrm>
          <a:prstGeom prst="rect">
            <a:avLst/>
          </a:prstGeom>
          <a:noFill/>
          <a:ln/>
        </p:spPr>
        <p:txBody>
          <a:bodyPr wrap="none" rtlCol="0" anchor="t"/>
          <a:lstStyle/>
          <a:p>
            <a:pPr marL="0" indent="0">
              <a:lnSpc>
                <a:spcPts val="2482"/>
              </a:lnSpc>
              <a:buNone/>
            </a:pPr>
            <a:r>
              <a:rPr lang="en-US" sz="1986" b="1" dirty="0">
                <a:solidFill>
                  <a:srgbClr val="FFFFFF"/>
                </a:solidFill>
                <a:latin typeface="Nunito" pitchFamily="34" charset="0"/>
                <a:ea typeface="Nunito" pitchFamily="34" charset="-122"/>
                <a:cs typeface="Nunito" pitchFamily="34" charset="-120"/>
              </a:rPr>
              <a:t>Display and Buzzer Control</a:t>
            </a:r>
            <a:endParaRPr lang="en-US" sz="1986" dirty="0"/>
          </a:p>
        </p:txBody>
      </p:sp>
      <p:sp>
        <p:nvSpPr>
          <p:cNvPr id="18" name="Text 13"/>
          <p:cNvSpPr/>
          <p:nvPr/>
        </p:nvSpPr>
        <p:spPr>
          <a:xfrm>
            <a:off x="4916329" y="5851565"/>
            <a:ext cx="3240286" cy="1371600"/>
          </a:xfrm>
          <a:prstGeom prst="rect">
            <a:avLst/>
          </a:prstGeom>
          <a:noFill/>
          <a:ln/>
        </p:spPr>
        <p:txBody>
          <a:bodyPr wrap="square" rtlCol="0" anchor="t"/>
          <a:lstStyle/>
          <a:p>
            <a:pPr marL="0" indent="0">
              <a:lnSpc>
                <a:spcPts val="2701"/>
              </a:lnSpc>
              <a:buNone/>
            </a:pPr>
            <a:r>
              <a:rPr lang="en-US" sz="1688" dirty="0">
                <a:solidFill>
                  <a:srgbClr val="FFFFFF"/>
                </a:solidFill>
                <a:latin typeface="PT Sans" pitchFamily="34" charset="0"/>
                <a:ea typeface="PT Sans" pitchFamily="34" charset="-122"/>
                <a:cs typeface="PT Sans" pitchFamily="34" charset="-120"/>
              </a:rPr>
              <a:t>Software routines are written to control the LCD display and buzzer, providing appropriate visual and auditory warnings.</a:t>
            </a:r>
            <a:endParaRPr lang="en-US" sz="1688"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TotalTime>
  <Words>760</Words>
  <Application>Microsoft Office PowerPoint</Application>
  <PresentationFormat>Custom</PresentationFormat>
  <Paragraphs>106</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onkar chougale</cp:lastModifiedBy>
  <cp:revision>4</cp:revision>
  <dcterms:created xsi:type="dcterms:W3CDTF">2024-08-12T07:24:49Z</dcterms:created>
  <dcterms:modified xsi:type="dcterms:W3CDTF">2024-09-24T12:54:47Z</dcterms:modified>
</cp:coreProperties>
</file>